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256" r:id="rId2"/>
    <p:sldId id="282" r:id="rId3"/>
    <p:sldId id="308" r:id="rId4"/>
    <p:sldId id="344" r:id="rId5"/>
    <p:sldId id="328" r:id="rId6"/>
    <p:sldId id="333" r:id="rId7"/>
    <p:sldId id="326" r:id="rId8"/>
    <p:sldId id="370" r:id="rId9"/>
    <p:sldId id="341" r:id="rId10"/>
    <p:sldId id="378" r:id="rId11"/>
    <p:sldId id="377" r:id="rId12"/>
    <p:sldId id="379" r:id="rId13"/>
    <p:sldId id="380" r:id="rId14"/>
    <p:sldId id="371" r:id="rId15"/>
    <p:sldId id="374" r:id="rId16"/>
    <p:sldId id="372" r:id="rId17"/>
    <p:sldId id="373" r:id="rId18"/>
    <p:sldId id="351" r:id="rId19"/>
    <p:sldId id="363" r:id="rId20"/>
    <p:sldId id="366" r:id="rId21"/>
    <p:sldId id="367" r:id="rId22"/>
    <p:sldId id="355" r:id="rId23"/>
    <p:sldId id="357" r:id="rId24"/>
    <p:sldId id="358" r:id="rId25"/>
    <p:sldId id="359" r:id="rId26"/>
    <p:sldId id="362" r:id="rId27"/>
    <p:sldId id="342" r:id="rId28"/>
    <p:sldId id="330" r:id="rId29"/>
    <p:sldId id="304" r:id="rId30"/>
    <p:sldId id="340" r:id="rId31"/>
    <p:sldId id="375" r:id="rId32"/>
    <p:sldId id="261" r:id="rId33"/>
    <p:sldId id="258" r:id="rId34"/>
    <p:sldId id="376" r:id="rId35"/>
    <p:sldId id="300" r:id="rId36"/>
    <p:sldId id="259" r:id="rId37"/>
    <p:sldId id="260" r:id="rId38"/>
    <p:sldId id="263" r:id="rId39"/>
    <p:sldId id="262" r:id="rId40"/>
    <p:sldId id="334" r:id="rId41"/>
    <p:sldId id="337" r:id="rId42"/>
    <p:sldId id="338" r:id="rId43"/>
    <p:sldId id="339" r:id="rId44"/>
    <p:sldId id="335" r:id="rId45"/>
    <p:sldId id="336" r:id="rId46"/>
    <p:sldId id="309" r:id="rId47"/>
    <p:sldId id="320" r:id="rId48"/>
    <p:sldId id="321" r:id="rId49"/>
    <p:sldId id="311" r:id="rId50"/>
    <p:sldId id="314" r:id="rId51"/>
    <p:sldId id="313" r:id="rId52"/>
    <p:sldId id="312" r:id="rId53"/>
    <p:sldId id="315" r:id="rId54"/>
    <p:sldId id="348" r:id="rId55"/>
    <p:sldId id="310" r:id="rId56"/>
    <p:sldId id="317" r:id="rId57"/>
    <p:sldId id="318" r:id="rId58"/>
    <p:sldId id="322" r:id="rId59"/>
    <p:sldId id="319" r:id="rId60"/>
    <p:sldId id="299" r:id="rId61"/>
  </p:sldIdLst>
  <p:sldSz cx="9144000" cy="6858000" type="screen4x3"/>
  <p:notesSz cx="6858000" cy="9144000"/>
  <p:defaultTextStyle>
    <a:defPPr>
      <a:defRPr lang="en-US"/>
    </a:defPPr>
    <a:lvl1pPr algn="l" rtl="0" fontAlgn="base">
      <a:spcBef>
        <a:spcPct val="0"/>
      </a:spcBef>
      <a:spcAft>
        <a:spcPct val="0"/>
      </a:spcAft>
      <a:defRPr sz="12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A0A98"/>
    <a:srgbClr val="053F4B"/>
    <a:srgbClr val="0D044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97" autoAdjust="0"/>
    <p:restoredTop sz="94660"/>
  </p:normalViewPr>
  <p:slideViewPr>
    <p:cSldViewPr>
      <p:cViewPr varScale="1">
        <p:scale>
          <a:sx n="76" d="100"/>
          <a:sy n="76" d="100"/>
        </p:scale>
        <p:origin x="-768" y="-8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pPr>
              <a:defRPr/>
            </a:pPr>
            <a:endParaRPr lang="en-US"/>
          </a:p>
        </p:txBody>
      </p:sp>
      <p:sp>
        <p:nvSpPr>
          <p:cNvPr id="11571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a:defRPr/>
            </a:pPr>
            <a:fld id="{EDAE4532-8478-422B-A30B-1C0AFF45F5E4}" type="datetimeFigureOut">
              <a:rPr lang="en-US"/>
              <a:pPr>
                <a:defRPr/>
              </a:pPr>
              <a:t>9/27/2011</a:t>
            </a:fld>
            <a:endParaRPr lang="en-US"/>
          </a:p>
        </p:txBody>
      </p:sp>
      <p:sp>
        <p:nvSpPr>
          <p:cNvPr id="11571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lvl1pPr>
          </a:lstStyle>
          <a:p>
            <a:pPr>
              <a:defRPr/>
            </a:pPr>
            <a:endParaRPr lang="en-US"/>
          </a:p>
        </p:txBody>
      </p:sp>
      <p:sp>
        <p:nvSpPr>
          <p:cNvPr id="11571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lvl1pPr>
          </a:lstStyle>
          <a:p>
            <a:pPr>
              <a:defRPr/>
            </a:pPr>
            <a:fld id="{1AA6586F-D811-4A46-899D-7BC155874533}"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pPr>
              <a:defRPr/>
            </a:pPr>
            <a:endParaRPr lang="en-US"/>
          </a:p>
        </p:txBody>
      </p:sp>
      <p:sp>
        <p:nvSpPr>
          <p:cNvPr id="1239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a:defRPr/>
            </a:pPr>
            <a:fld id="{4319B9A3-E0A4-4B76-B5F6-CB1404DC0C7F}" type="datetimeFigureOut">
              <a:rPr lang="en-US"/>
              <a:pPr>
                <a:defRPr/>
              </a:pPr>
              <a:t>9/27/2011</a:t>
            </a:fld>
            <a:endParaRPr lang="en-US"/>
          </a:p>
        </p:txBody>
      </p:sp>
      <p:sp>
        <p:nvSpPr>
          <p:cNvPr id="15364" name="Rectangle 4"/>
          <p:cNvSpPr>
            <a:spLocks noGrp="1"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39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39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lvl1pPr>
          </a:lstStyle>
          <a:p>
            <a:pPr>
              <a:defRPr/>
            </a:pPr>
            <a:endParaRPr lang="en-US"/>
          </a:p>
        </p:txBody>
      </p:sp>
      <p:sp>
        <p:nvSpPr>
          <p:cNvPr id="1239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lvl1pPr>
          </a:lstStyle>
          <a:p>
            <a:pPr>
              <a:defRPr/>
            </a:pPr>
            <a:fld id="{F81FAEEA-A2B1-44B2-8277-BAEAEBB19FA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rrowheads="1" noTextEdit="1"/>
          </p:cNvSpPr>
          <p:nvPr>
            <p:ph type="sldImg"/>
          </p:nvPr>
        </p:nvSpPr>
        <p:spPr>
          <a:ln/>
        </p:spPr>
      </p:sp>
      <p:sp>
        <p:nvSpPr>
          <p:cNvPr id="2355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Slide Number Placeholder 5"/>
          <p:cNvSpPr>
            <a:spLocks noGrp="1"/>
          </p:cNvSpPr>
          <p:nvPr>
            <p:ph type="sldNum" sz="quarter" idx="10"/>
          </p:nvPr>
        </p:nvSpPr>
        <p:spPr>
          <a:ln/>
        </p:spPr>
        <p:txBody>
          <a:bodyPr/>
          <a:lstStyle>
            <a:lvl1pPr>
              <a:defRPr/>
            </a:lvl1pPr>
          </a:lstStyle>
          <a:p>
            <a:pPr>
              <a:defRPr/>
            </a:pPr>
            <a:fld id="{413D6C51-A41E-4633-8297-1E08A286C168}"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4DFAC253-5789-4263-BB62-A06B8450DBB6}" type="datetime1">
              <a:rPr lang="en-US"/>
              <a:pPr>
                <a:defRPr/>
              </a:pPr>
              <a:t>9/27/2011</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C135CCCE-191C-45F1-A4AC-9E52497D6550}"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BFEEC14B-3A32-48BE-8D93-DFC8A3BE801C}" type="datetime1">
              <a:rPr lang="en-US"/>
              <a:pPr>
                <a:defRPr/>
              </a:pPr>
              <a:t>9/27/2011</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280FFDFF-60C4-491F-A1C4-B11882BDE02F}"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B5103612-153A-4E64-A2DF-E2EEA576F3D9}" type="datetime1">
              <a:rPr lang="en-US"/>
              <a:pPr>
                <a:defRPr/>
              </a:pPr>
              <a:t>9/27/2011</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7620000" cy="4800600"/>
          </a:xfrm>
        </p:spPr>
        <p:txBody>
          <a:bodyPr/>
          <a:lstStyle/>
          <a:p>
            <a:pPr lvl="0"/>
            <a:endParaRPr lang="en-US" noProof="0"/>
          </a:p>
        </p:txBody>
      </p:sp>
      <p:sp>
        <p:nvSpPr>
          <p:cNvPr id="4" name="Slide Number Placeholder 5"/>
          <p:cNvSpPr>
            <a:spLocks noGrp="1"/>
          </p:cNvSpPr>
          <p:nvPr>
            <p:ph type="sldNum" sz="quarter" idx="10"/>
          </p:nvPr>
        </p:nvSpPr>
        <p:spPr>
          <a:ln/>
        </p:spPr>
        <p:txBody>
          <a:bodyPr/>
          <a:lstStyle>
            <a:lvl1pPr>
              <a:defRPr/>
            </a:lvl1pPr>
          </a:lstStyle>
          <a:p>
            <a:pPr>
              <a:defRPr/>
            </a:pPr>
            <a:fld id="{52456E02-5C25-4593-BA52-7333060D534A}"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17416634-C483-44DD-92C6-84EEC883BFDE}" type="datetime1">
              <a:rPr lang="en-US"/>
              <a:pPr>
                <a:defRPr/>
              </a:pPr>
              <a:t>9/27/2011</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3733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43400" y="1600200"/>
            <a:ext cx="3733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a:ln/>
        </p:spPr>
        <p:txBody>
          <a:bodyPr/>
          <a:lstStyle>
            <a:lvl1pPr>
              <a:defRPr/>
            </a:lvl1pPr>
          </a:lstStyle>
          <a:p>
            <a:pPr>
              <a:defRPr/>
            </a:pPr>
            <a:fld id="{2D9EAB84-54B9-464E-A519-6156C17B6EB0}" type="slidenum">
              <a:rPr lang="en-US"/>
              <a:pPr>
                <a:defRPr/>
              </a:pPr>
              <a:t>‹#›</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Date Placeholder 3"/>
          <p:cNvSpPr>
            <a:spLocks noGrp="1"/>
          </p:cNvSpPr>
          <p:nvPr>
            <p:ph type="dt" sz="half" idx="12"/>
          </p:nvPr>
        </p:nvSpPr>
        <p:spPr/>
        <p:txBody>
          <a:bodyPr/>
          <a:lstStyle>
            <a:lvl1pPr>
              <a:defRPr/>
            </a:lvl1pPr>
          </a:lstStyle>
          <a:p>
            <a:pPr>
              <a:defRPr/>
            </a:pPr>
            <a:fld id="{397C3D8F-E773-479A-A903-D4D9C4A298B1}" type="datetime1">
              <a:rPr lang="en-US"/>
              <a:pPr>
                <a:defRPr/>
              </a:pPr>
              <a:t>9/27/2011</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DEA70BCD-C0D4-4573-BE96-4344FEFDB61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98665614-1825-42A4-8228-00A2E082D52C}" type="datetime1">
              <a:rPr lang="en-US"/>
              <a:pPr>
                <a:defRPr/>
              </a:pPr>
              <a:t>9/27/2011</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ln/>
        </p:spPr>
        <p:txBody>
          <a:bodyPr/>
          <a:lstStyle>
            <a:lvl1pPr>
              <a:defRPr/>
            </a:lvl1pPr>
          </a:lstStyle>
          <a:p>
            <a:pPr>
              <a:defRPr/>
            </a:pPr>
            <a:fld id="{090DAAF2-BEFF-4B10-B38C-AC96E372B1C3}"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Date Placeholder 3"/>
          <p:cNvSpPr>
            <a:spLocks noGrp="1"/>
          </p:cNvSpPr>
          <p:nvPr>
            <p:ph type="dt" sz="half" idx="12"/>
          </p:nvPr>
        </p:nvSpPr>
        <p:spPr/>
        <p:txBody>
          <a:bodyPr/>
          <a:lstStyle>
            <a:lvl1pPr>
              <a:defRPr/>
            </a:lvl1pPr>
          </a:lstStyle>
          <a:p>
            <a:pPr>
              <a:defRPr/>
            </a:pPr>
            <a:fld id="{7A166991-1026-49E2-B32E-EF636E484110}" type="datetime1">
              <a:rPr lang="en-US"/>
              <a:pPr>
                <a:defRPr/>
              </a:pPr>
              <a:t>9/27/2011</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ln/>
        </p:spPr>
        <p:txBody>
          <a:bodyPr/>
          <a:lstStyle>
            <a:lvl1pPr>
              <a:defRPr/>
            </a:lvl1pPr>
          </a:lstStyle>
          <a:p>
            <a:pPr>
              <a:defRPr/>
            </a:pPr>
            <a:fld id="{E317F7DB-5D10-491A-ACD4-3A6634E70F1A}" type="slidenum">
              <a:rPr lang="en-US"/>
              <a:pPr>
                <a:defRPr/>
              </a:pPr>
              <a:t>‹#›</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Date Placeholder 3"/>
          <p:cNvSpPr>
            <a:spLocks noGrp="1"/>
          </p:cNvSpPr>
          <p:nvPr>
            <p:ph type="dt" sz="half" idx="12"/>
          </p:nvPr>
        </p:nvSpPr>
        <p:spPr/>
        <p:txBody>
          <a:bodyPr/>
          <a:lstStyle>
            <a:lvl1pPr>
              <a:defRPr/>
            </a:lvl1pPr>
          </a:lstStyle>
          <a:p>
            <a:pPr>
              <a:defRPr/>
            </a:pPr>
            <a:fld id="{103B0719-CFCA-4B09-99BA-6C12CD4BE1BE}" type="datetime1">
              <a:rPr lang="en-US"/>
              <a:pPr>
                <a:defRPr/>
              </a:pPr>
              <a:t>9/27/2011</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ln/>
        </p:spPr>
        <p:txBody>
          <a:bodyPr/>
          <a:lstStyle>
            <a:lvl1pPr>
              <a:defRPr/>
            </a:lvl1pPr>
          </a:lstStyle>
          <a:p>
            <a:pPr>
              <a:defRPr/>
            </a:pPr>
            <a:fld id="{C66953F5-4862-4A94-9BF3-864BBE0C0B39}" type="slidenum">
              <a:rPr lang="en-US"/>
              <a:pPr>
                <a:defRPr/>
              </a:pPr>
              <a:t>‹#›</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Date Placeholder 3"/>
          <p:cNvSpPr>
            <a:spLocks noGrp="1"/>
          </p:cNvSpPr>
          <p:nvPr>
            <p:ph type="dt" sz="half" idx="12"/>
          </p:nvPr>
        </p:nvSpPr>
        <p:spPr/>
        <p:txBody>
          <a:bodyPr/>
          <a:lstStyle>
            <a:lvl1pPr>
              <a:defRPr/>
            </a:lvl1pPr>
          </a:lstStyle>
          <a:p>
            <a:pPr>
              <a:defRPr/>
            </a:pPr>
            <a:fld id="{CFF16C85-8A18-4B56-91FA-B26BF67157E3}" type="datetime1">
              <a:rPr lang="en-US"/>
              <a:pPr>
                <a:defRPr/>
              </a:pPr>
              <a:t>9/27/2011</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a:ln/>
        </p:spPr>
        <p:txBody>
          <a:bodyPr/>
          <a:lstStyle>
            <a:lvl1pPr>
              <a:defRPr/>
            </a:lvl1pPr>
          </a:lstStyle>
          <a:p>
            <a:pPr>
              <a:defRPr/>
            </a:pPr>
            <a:fld id="{75167A4B-8C70-46DC-B2FD-BD7618842FDF}" type="slidenum">
              <a:rPr lang="en-US"/>
              <a:pPr>
                <a:defRPr/>
              </a:pPr>
              <a:t>‹#›</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Date Placeholder 3"/>
          <p:cNvSpPr>
            <a:spLocks noGrp="1"/>
          </p:cNvSpPr>
          <p:nvPr>
            <p:ph type="dt" sz="half" idx="12"/>
          </p:nvPr>
        </p:nvSpPr>
        <p:spPr/>
        <p:txBody>
          <a:bodyPr/>
          <a:lstStyle>
            <a:lvl1pPr>
              <a:defRPr/>
            </a:lvl1pPr>
          </a:lstStyle>
          <a:p>
            <a:pPr>
              <a:defRPr/>
            </a:pPr>
            <a:fld id="{8ADAC1B6-5AD0-4138-AF8A-52D057BFBBB7}" type="datetime1">
              <a:rPr lang="en-US"/>
              <a:pPr>
                <a:defRPr/>
              </a:pPr>
              <a:t>9/27/2011</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0632A743-522A-4FFA-8AFA-5098E3BC03EA}" type="slidenum">
              <a:rPr lang="en-US"/>
              <a:pPr>
                <a:defRPr/>
              </a:pPr>
              <a:t>‹#›</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Date Placeholder 3"/>
          <p:cNvSpPr>
            <a:spLocks noGrp="1"/>
          </p:cNvSpPr>
          <p:nvPr>
            <p:ph type="dt" sz="half" idx="12"/>
          </p:nvPr>
        </p:nvSpPr>
        <p:spPr/>
        <p:txBody>
          <a:bodyPr/>
          <a:lstStyle>
            <a:lvl1pPr>
              <a:defRPr/>
            </a:lvl1pPr>
          </a:lstStyle>
          <a:p>
            <a:pPr>
              <a:defRPr/>
            </a:pPr>
            <a:fld id="{05CEF69E-A0BD-4D71-99B8-67F17449C7BE}" type="datetime1">
              <a:rPr lang="en-US"/>
              <a:pPr>
                <a:defRPr/>
              </a:pPr>
              <a:t>9/27/2011</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4"/>
          </p:nvPr>
        </p:nvSpPr>
        <p:spPr>
          <a:ln/>
        </p:spPr>
        <p:txBody>
          <a:bodyPr/>
          <a:lstStyle>
            <a:lvl1pPr>
              <a:defRPr/>
            </a:lvl1pPr>
          </a:lstStyle>
          <a:p>
            <a:pPr>
              <a:defRPr/>
            </a:pPr>
            <a:fld id="{ECF3D690-B083-4AF7-85DB-5B4AC7295CCC}" type="slidenum">
              <a:rPr lang="en-US"/>
              <a:pPr>
                <a:defRPr/>
              </a:pPr>
              <a:t>‹#›</a:t>
            </a:fld>
            <a:endParaRPr lang="en-US"/>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Date Placeholder 3"/>
          <p:cNvSpPr>
            <a:spLocks noGrp="1"/>
          </p:cNvSpPr>
          <p:nvPr>
            <p:ph type="dt" sz="half" idx="16"/>
          </p:nvPr>
        </p:nvSpPr>
        <p:spPr/>
        <p:txBody>
          <a:bodyPr/>
          <a:lstStyle>
            <a:lvl1pPr>
              <a:defRPr/>
            </a:lvl1pPr>
          </a:lstStyle>
          <a:p>
            <a:pPr>
              <a:defRPr/>
            </a:pPr>
            <a:fld id="{27A91116-7EBD-4C3E-A7D9-B11D3FA76186}" type="datetime1">
              <a:rPr lang="en-US"/>
              <a:pPr>
                <a:defRPr/>
              </a:pPr>
              <a:t>9/27/2011</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a:ln/>
        </p:spPr>
        <p:txBody>
          <a:bodyPr/>
          <a:lstStyle>
            <a:lvl1pPr>
              <a:defRPr/>
            </a:lvl1pPr>
          </a:lstStyle>
          <a:p>
            <a:pPr>
              <a:defRPr/>
            </a:pPr>
            <a:fld id="{E252333D-6E2D-49EB-ABA9-17E864727BBC}" type="slidenum">
              <a:rPr lang="en-US"/>
              <a:pPr>
                <a:defRPr/>
              </a:pPr>
              <a:t>‹#›</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Date Placeholder 3"/>
          <p:cNvSpPr>
            <a:spLocks noGrp="1"/>
          </p:cNvSpPr>
          <p:nvPr>
            <p:ph type="dt" sz="half" idx="12"/>
          </p:nvPr>
        </p:nvSpPr>
        <p:spPr/>
        <p:txBody>
          <a:bodyPr/>
          <a:lstStyle>
            <a:lvl1pPr>
              <a:defRPr/>
            </a:lvl1pPr>
          </a:lstStyle>
          <a:p>
            <a:pPr>
              <a:defRPr/>
            </a:pPr>
            <a:fld id="{039DDB23-CB86-4DC0-ADDF-5B2673E295FA}" type="datetime1">
              <a:rPr lang="en-US"/>
              <a:pPr>
                <a:defRPr/>
              </a:pPr>
              <a:t>9/27/2011</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457200" y="1600200"/>
            <a:ext cx="76200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Slide Number Placeholder 5"/>
          <p:cNvSpPr>
            <a:spLocks noGrp="1"/>
          </p:cNvSpPr>
          <p:nvPr>
            <p:ph type="sldNum" sz="quarter" idx="4"/>
          </p:nvPr>
        </p:nvSpPr>
        <p:spPr>
          <a:xfrm>
            <a:off x="8531225" y="5648325"/>
            <a:ext cx="549275" cy="396875"/>
          </a:xfrm>
          <a:prstGeom prst="bracketPair">
            <a:avLst>
              <a:gd name="adj" fmla="val 17949"/>
            </a:avLst>
          </a:prstGeom>
          <a:ln w="19050">
            <a:solidFill>
              <a:srgbClr val="FFFFFF"/>
            </a:solidFill>
          </a:ln>
        </p:spPr>
        <p:txBody>
          <a:bodyPr vert="horz" lIns="0" tIns="0" rIns="0" bIns="0" rtlCol="0" anchor="ctr"/>
          <a:lstStyle>
            <a:lvl1pPr algn="ctr" fontAlgn="auto">
              <a:spcBef>
                <a:spcPts val="0"/>
              </a:spcBef>
              <a:spcAft>
                <a:spcPts val="0"/>
              </a:spcAft>
              <a:defRPr sz="1800">
                <a:solidFill>
                  <a:srgbClr val="FFFFFF"/>
                </a:solidFill>
                <a:latin typeface="+mn-lt"/>
                <a:cs typeface="+mn-cs"/>
              </a:defRPr>
            </a:lvl1pPr>
          </a:lstStyle>
          <a:p>
            <a:pPr>
              <a:defRPr/>
            </a:pPr>
            <a:fld id="{158159C0-36B9-41FA-99AA-5F6906BF037E}" type="slidenum">
              <a:rPr lang="en-US"/>
              <a:pPr>
                <a:defRPr/>
              </a:pPr>
              <a:t>‹#›</a:t>
            </a:fld>
            <a:endParaRPr lang="en-US"/>
          </a:p>
        </p:txBody>
      </p:sp>
      <p:sp>
        <p:nvSpPr>
          <p:cNvPr id="5" name="Footer Placeholder 4"/>
          <p:cNvSpPr>
            <a:spLocks noGrp="1"/>
          </p:cNvSpPr>
          <p:nvPr>
            <p:ph type="ftr" sz="quarter" idx="3"/>
          </p:nvPr>
        </p:nvSpPr>
        <p:spPr>
          <a:xfrm rot="16200000">
            <a:off x="7587456" y="4048919"/>
            <a:ext cx="2366963" cy="365125"/>
          </a:xfrm>
          <a:prstGeom prst="rect">
            <a:avLst/>
          </a:prstGeom>
        </p:spPr>
        <p:txBody>
          <a:bodyPr vert="horz" wrap="square" lIns="91440" tIns="45720" rIns="91440" bIns="45720" numCol="1" anchor="ctr" anchorCtr="0" compatLnSpc="1">
            <a:prstTxWarp prst="textNoShape">
              <a:avLst/>
            </a:prstTxWarp>
          </a:bodyPr>
          <a:lstStyle>
            <a:lvl1pPr algn="r">
              <a:defRPr>
                <a:solidFill>
                  <a:schemeClr val="bg2"/>
                </a:solidFill>
                <a:latin typeface="Calibri" pitchFamily="34" charset="0"/>
              </a:defRPr>
            </a:lvl1pPr>
          </a:lstStyle>
          <a:p>
            <a:pPr>
              <a:defRPr/>
            </a:pPr>
            <a:endParaRPr lang="en-US"/>
          </a:p>
        </p:txBody>
      </p:sp>
      <p:sp>
        <p:nvSpPr>
          <p:cNvPr id="4" name="Date Placeholder 3"/>
          <p:cNvSpPr>
            <a:spLocks noGrp="1"/>
          </p:cNvSpPr>
          <p:nvPr>
            <p:ph type="dt" sz="half" idx="2"/>
          </p:nvPr>
        </p:nvSpPr>
        <p:spPr>
          <a:xfrm rot="16200000">
            <a:off x="7551738" y="1646237"/>
            <a:ext cx="2438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2"/>
                </a:solidFill>
                <a:latin typeface="+mn-lt"/>
                <a:cs typeface="+mn-cs"/>
              </a:defRPr>
            </a:lvl1pPr>
          </a:lstStyle>
          <a:p>
            <a:pPr>
              <a:defRPr/>
            </a:pPr>
            <a:fld id="{601A7F1C-A4A6-426E-972C-4A0CE0AD9041}" type="datetime1">
              <a:rPr lang="en-US"/>
              <a:pPr>
                <a:defRPr/>
              </a:pPr>
              <a:t>9/27/2011</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p:txStyles>
    <p:titleStyle>
      <a:lvl1pPr algn="l" rtl="0" eaLnBrk="0" fontAlgn="base" hangingPunct="0">
        <a:spcBef>
          <a:spcPct val="0"/>
        </a:spcBef>
        <a:spcAft>
          <a:spcPct val="0"/>
        </a:spcAft>
        <a:defRPr sz="4600" kern="1200" spc="-100">
          <a:solidFill>
            <a:schemeClr val="tx2"/>
          </a:solidFill>
          <a:latin typeface="+mj-lt"/>
          <a:ea typeface="+mj-ea"/>
          <a:cs typeface="+mj-cs"/>
        </a:defRPr>
      </a:lvl1pPr>
      <a:lvl2pPr algn="l" rtl="0" eaLnBrk="0" fontAlgn="base" hangingPunct="0">
        <a:spcBef>
          <a:spcPct val="0"/>
        </a:spcBef>
        <a:spcAft>
          <a:spcPct val="0"/>
        </a:spcAft>
        <a:defRPr sz="4600">
          <a:solidFill>
            <a:schemeClr val="tx2"/>
          </a:solidFill>
          <a:latin typeface="Cambria" pitchFamily="18" charset="0"/>
        </a:defRPr>
      </a:lvl2pPr>
      <a:lvl3pPr algn="l" rtl="0" eaLnBrk="0" fontAlgn="base" hangingPunct="0">
        <a:spcBef>
          <a:spcPct val="0"/>
        </a:spcBef>
        <a:spcAft>
          <a:spcPct val="0"/>
        </a:spcAft>
        <a:defRPr sz="4600">
          <a:solidFill>
            <a:schemeClr val="tx2"/>
          </a:solidFill>
          <a:latin typeface="Cambria" pitchFamily="18" charset="0"/>
        </a:defRPr>
      </a:lvl3pPr>
      <a:lvl4pPr algn="l" rtl="0" eaLnBrk="0" fontAlgn="base" hangingPunct="0">
        <a:spcBef>
          <a:spcPct val="0"/>
        </a:spcBef>
        <a:spcAft>
          <a:spcPct val="0"/>
        </a:spcAft>
        <a:defRPr sz="4600">
          <a:solidFill>
            <a:schemeClr val="tx2"/>
          </a:solidFill>
          <a:latin typeface="Cambria" pitchFamily="18" charset="0"/>
        </a:defRPr>
      </a:lvl4pPr>
      <a:lvl5pPr algn="l" rtl="0" eaLnBrk="0" fontAlgn="base" hangingPunct="0">
        <a:spcBef>
          <a:spcPct val="0"/>
        </a:spcBef>
        <a:spcAft>
          <a:spcPct val="0"/>
        </a:spcAft>
        <a:defRPr sz="4600">
          <a:solidFill>
            <a:schemeClr val="tx2"/>
          </a:solidFill>
          <a:latin typeface="Cambria" pitchFamily="18" charset="0"/>
        </a:defRPr>
      </a:lvl5pPr>
      <a:lvl6pPr marL="457200" algn="l" rtl="0" fontAlgn="base">
        <a:spcBef>
          <a:spcPct val="0"/>
        </a:spcBef>
        <a:spcAft>
          <a:spcPct val="0"/>
        </a:spcAft>
        <a:defRPr sz="4600">
          <a:solidFill>
            <a:schemeClr val="tx2"/>
          </a:solidFill>
          <a:latin typeface="Cambria" pitchFamily="18" charset="0"/>
        </a:defRPr>
      </a:lvl6pPr>
      <a:lvl7pPr marL="914400" algn="l" rtl="0" fontAlgn="base">
        <a:spcBef>
          <a:spcPct val="0"/>
        </a:spcBef>
        <a:spcAft>
          <a:spcPct val="0"/>
        </a:spcAft>
        <a:defRPr sz="4600">
          <a:solidFill>
            <a:schemeClr val="tx2"/>
          </a:solidFill>
          <a:latin typeface="Cambria" pitchFamily="18" charset="0"/>
        </a:defRPr>
      </a:lvl7pPr>
      <a:lvl8pPr marL="1371600" algn="l" rtl="0" fontAlgn="base">
        <a:spcBef>
          <a:spcPct val="0"/>
        </a:spcBef>
        <a:spcAft>
          <a:spcPct val="0"/>
        </a:spcAft>
        <a:defRPr sz="4600">
          <a:solidFill>
            <a:schemeClr val="tx2"/>
          </a:solidFill>
          <a:latin typeface="Cambria" pitchFamily="18" charset="0"/>
        </a:defRPr>
      </a:lvl8pPr>
      <a:lvl9pPr marL="1828800" algn="l" rtl="0" fontAlgn="base">
        <a:spcBef>
          <a:spcPct val="0"/>
        </a:spcBef>
        <a:spcAft>
          <a:spcPct val="0"/>
        </a:spcAft>
        <a:defRPr sz="4600">
          <a:solidFill>
            <a:schemeClr val="tx2"/>
          </a:solidFill>
          <a:latin typeface="Cambria" pitchFamily="18" charset="0"/>
        </a:defRPr>
      </a:lvl9pPr>
    </p:titleStyle>
    <p:bodyStyle>
      <a:lvl1pPr marL="342900" indent="-228600" algn="l" rtl="0" eaLnBrk="0" fontAlgn="base" hangingPunct="0">
        <a:spcBef>
          <a:spcPct val="20000"/>
        </a:spcBef>
        <a:spcAft>
          <a:spcPct val="0"/>
        </a:spcAft>
        <a:buClr>
          <a:schemeClr val="accent1"/>
        </a:buClr>
        <a:buFont typeface="Arial" charset="0"/>
        <a:buChar char="•"/>
        <a:defRPr sz="2200" kern="1200">
          <a:solidFill>
            <a:schemeClr val="tx1"/>
          </a:solidFill>
          <a:latin typeface="+mn-lt"/>
          <a:ea typeface="+mn-ea"/>
          <a:cs typeface="+mn-cs"/>
        </a:defRPr>
      </a:lvl1pPr>
      <a:lvl2pPr marL="639763" indent="-228600" algn="l" rtl="0" eaLnBrk="0" fontAlgn="base" hangingPunct="0">
        <a:spcBef>
          <a:spcPct val="20000"/>
        </a:spcBef>
        <a:spcAft>
          <a:spcPct val="0"/>
        </a:spcAft>
        <a:buClr>
          <a:schemeClr val="accent2"/>
        </a:buClr>
        <a:buFont typeface="Arial" charset="0"/>
        <a:buChar char="•"/>
        <a:defRPr sz="2000" kern="1200">
          <a:solidFill>
            <a:schemeClr val="tx1"/>
          </a:solidFill>
          <a:latin typeface="+mn-lt"/>
          <a:ea typeface="+mn-ea"/>
          <a:cs typeface="+mn-cs"/>
        </a:defRPr>
      </a:lvl2pPr>
      <a:lvl3pPr marL="1004888" indent="-228600" algn="l" rtl="0" eaLnBrk="0" fontAlgn="base" hangingPunct="0">
        <a:spcBef>
          <a:spcPct val="20000"/>
        </a:spcBef>
        <a:spcAft>
          <a:spcPct val="0"/>
        </a:spcAft>
        <a:buClr>
          <a:srgbClr val="D2CB6C"/>
        </a:buClr>
        <a:buFont typeface="Arial" charset="0"/>
        <a:buChar char="•"/>
        <a:defRPr kern="1200">
          <a:solidFill>
            <a:schemeClr val="tx1"/>
          </a:solidFill>
          <a:latin typeface="+mn-lt"/>
          <a:ea typeface="+mn-ea"/>
          <a:cs typeface="+mn-cs"/>
        </a:defRPr>
      </a:lvl3pPr>
      <a:lvl4pPr marL="1279525" indent="-228600" algn="l" rtl="0" eaLnBrk="0" fontAlgn="base" hangingPunct="0">
        <a:spcBef>
          <a:spcPct val="20000"/>
        </a:spcBef>
        <a:spcAft>
          <a:spcPct val="0"/>
        </a:spcAft>
        <a:buClr>
          <a:srgbClr val="95A39D"/>
        </a:buClr>
        <a:buFont typeface="Arial" charset="0"/>
        <a:buChar char="•"/>
        <a:defRPr sz="1600" kern="1200">
          <a:solidFill>
            <a:schemeClr val="tx1"/>
          </a:solidFill>
          <a:latin typeface="+mn-lt"/>
          <a:ea typeface="+mn-ea"/>
          <a:cs typeface="+mn-cs"/>
        </a:defRPr>
      </a:lvl4pPr>
      <a:lvl5pPr marL="1554163" indent="-228600" algn="l" rtl="0" eaLnBrk="0" fontAlgn="base" hangingPunct="0">
        <a:spcBef>
          <a:spcPct val="20000"/>
        </a:spcBef>
        <a:spcAft>
          <a:spcPct val="0"/>
        </a:spcAft>
        <a:buClr>
          <a:srgbClr val="C89F5D"/>
        </a:buClr>
        <a:buFont typeface="Arial" charset="0"/>
        <a:buChar char="•"/>
        <a:defRPr sz="1400" kern="120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www.snapwiz.com/galileo" TargetMode="External"/><Relationship Id="rId3" Type="http://schemas.openxmlformats.org/officeDocument/2006/relationships/image" Target="../media/image18.png"/><Relationship Id="rId7" Type="http://schemas.openxmlformats.org/officeDocument/2006/relationships/hyperlink" Target="http://www.perfect800.com/" TargetMode="External"/><Relationship Id="rId12"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www.number2.com/" TargetMode="External"/><Relationship Id="rId11" Type="http://schemas.openxmlformats.org/officeDocument/2006/relationships/image" Target="../media/image21.png"/><Relationship Id="rId5" Type="http://schemas.openxmlformats.org/officeDocument/2006/relationships/hyperlink" Target="http://www.blinetestprep.com/sat/" TargetMode="External"/><Relationship Id="rId10"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hyperlink" Target="http://sat.collegeboard.org/practi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www.universityofcalifornia.edu/admissions/freshman/requirements/examination-requirement/SAT-subject-tes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orways.ucop.edu/list/" TargetMode="Externa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www.csumentor.edu/planning/high_school/cal_residents.as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www.universityofcalifornia.edu/admissions/freshman/how-applications-reviewed/"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sfsu.edu/~testing/eptelm.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e4fc.org/" TargetMode="External"/><Relationship Id="rId2" Type="http://schemas.openxmlformats.org/officeDocument/2006/relationships/hyperlink" Target="http://www.fafsa.gov/"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www.collegeofsanmateo.edu/transfer"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hyperlink" Target="http://www.ctcl.org/files/pdfs/does-it-matter-NYTimes113010.pdf" TargetMode="External"/><Relationship Id="rId10" Type="http://schemas.openxmlformats.org/officeDocument/2006/relationships/image" Target="../media/image49.png"/><Relationship Id="rId4" Type="http://schemas.openxmlformats.org/officeDocument/2006/relationships/hyperlink" Target="http://www.ctcl.org/news/does-it-matter" TargetMode="External"/><Relationship Id="rId9"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hyperlink" Target="http://cccapply.org/"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ports.yahoo.com/ncaab/teams/cag" TargetMode="External"/><Relationship Id="rId13" Type="http://schemas.openxmlformats.org/officeDocument/2006/relationships/image" Target="../media/image65.png"/><Relationship Id="rId18" Type="http://schemas.openxmlformats.org/officeDocument/2006/relationships/hyperlink" Target="http://sports.yahoo.com/ncaab/teams/sah" TargetMode="External"/><Relationship Id="rId3" Type="http://schemas.openxmlformats.org/officeDocument/2006/relationships/image" Target="../media/image60.png"/><Relationship Id="rId21" Type="http://schemas.openxmlformats.org/officeDocument/2006/relationships/image" Target="../media/image69.png"/><Relationship Id="rId7" Type="http://schemas.openxmlformats.org/officeDocument/2006/relationships/image" Target="../media/image62.png"/><Relationship Id="rId12" Type="http://schemas.openxmlformats.org/officeDocument/2006/relationships/hyperlink" Target="http://sports.yahoo.com/ncaab/teams/cab" TargetMode="External"/><Relationship Id="rId17" Type="http://schemas.openxmlformats.org/officeDocument/2006/relationships/image" Target="../media/image67.png"/><Relationship Id="rId2" Type="http://schemas.openxmlformats.org/officeDocument/2006/relationships/hyperlink" Target="http://sports.yahoo.com/ncaaf/teams/ccd" TargetMode="External"/><Relationship Id="rId16" Type="http://schemas.openxmlformats.org/officeDocument/2006/relationships/hyperlink" Target="http://sports.yahoo.com/ncaab/teams/sca" TargetMode="External"/><Relationship Id="rId20" Type="http://schemas.openxmlformats.org/officeDocument/2006/relationships/hyperlink" Target="http://sports.yahoo.com/ncaab/teams/sbt" TargetMode="External"/><Relationship Id="rId1" Type="http://schemas.openxmlformats.org/officeDocument/2006/relationships/slideLayout" Target="../slideLayouts/slideLayout7.xml"/><Relationship Id="rId6" Type="http://schemas.openxmlformats.org/officeDocument/2006/relationships/hyperlink" Target="http://sports.yahoo.com/ncaaf/teams/ssc" TargetMode="External"/><Relationship Id="rId11" Type="http://schemas.openxmlformats.org/officeDocument/2006/relationships/image" Target="../media/image64.png"/><Relationship Id="rId5" Type="http://schemas.openxmlformats.org/officeDocument/2006/relationships/image" Target="../media/image61.png"/><Relationship Id="rId15" Type="http://schemas.openxmlformats.org/officeDocument/2006/relationships/image" Target="../media/image66.jpeg"/><Relationship Id="rId23" Type="http://schemas.openxmlformats.org/officeDocument/2006/relationships/image" Target="../media/image70.png"/><Relationship Id="rId10" Type="http://schemas.openxmlformats.org/officeDocument/2006/relationships/hyperlink" Target="http://sports.yahoo.com/ncaab/teams/saf" TargetMode="External"/><Relationship Id="rId19" Type="http://schemas.openxmlformats.org/officeDocument/2006/relationships/image" Target="../media/image68.png"/><Relationship Id="rId4" Type="http://schemas.openxmlformats.org/officeDocument/2006/relationships/hyperlink" Target="http://sports.yahoo.com/ncaaf/teams/uua" TargetMode="External"/><Relationship Id="rId9" Type="http://schemas.openxmlformats.org/officeDocument/2006/relationships/image" Target="../media/image63.png"/><Relationship Id="rId14" Type="http://schemas.openxmlformats.org/officeDocument/2006/relationships/hyperlink" Target="http://seattlecentral.org/international/sfsu.jpg" TargetMode="External"/><Relationship Id="rId22" Type="http://schemas.openxmlformats.org/officeDocument/2006/relationships/hyperlink" Target="http://sports.yahoo.com/ncaab/teams/ua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53.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hyperlink" Target="http://uctag.universityofcalifornia.edu/"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6.jpeg"/></Relationships>
</file>

<file path=ppt/slides/_rels/slide56.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png"/><Relationship Id="rId7" Type="http://schemas.openxmlformats.org/officeDocument/2006/relationships/image" Target="../media/image85.jpeg"/><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jpeg"/><Relationship Id="rId10" Type="http://schemas.openxmlformats.org/officeDocument/2006/relationships/image" Target="../media/image88.jpeg"/><Relationship Id="rId4" Type="http://schemas.openxmlformats.org/officeDocument/2006/relationships/image" Target="../media/image82.jpeg"/><Relationship Id="rId9" Type="http://schemas.openxmlformats.org/officeDocument/2006/relationships/image" Target="../media/image8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2"/>
          </p:nvPr>
        </p:nvSpPr>
        <p:spPr/>
        <p:txBody>
          <a:bodyPr/>
          <a:lstStyle/>
          <a:p>
            <a:pPr>
              <a:defRPr/>
            </a:pPr>
            <a:fld id="{8C2B9AF7-42FA-41F8-BC7B-834CCDBF8E7A}" type="datetime1">
              <a:rPr lang="en-US"/>
              <a:pPr>
                <a:defRPr/>
              </a:pPr>
              <a:t>9/27/2011</a:t>
            </a:fld>
            <a:endParaRPr lang="en-US"/>
          </a:p>
        </p:txBody>
      </p:sp>
      <p:sp>
        <p:nvSpPr>
          <p:cNvPr id="2" name="Title 1"/>
          <p:cNvSpPr>
            <a:spLocks noGrp="1"/>
          </p:cNvSpPr>
          <p:nvPr>
            <p:ph type="ctrTitle"/>
          </p:nvPr>
        </p:nvSpPr>
        <p:spPr>
          <a:xfrm>
            <a:off x="0" y="1905000"/>
            <a:ext cx="8763000" cy="2593975"/>
          </a:xfrm>
        </p:spPr>
        <p:txBody>
          <a:bodyPr wrap="square" numCol="1" anchorCtr="0" compatLnSpc="1">
            <a:prstTxWarp prst="textNoShape">
              <a:avLst/>
            </a:prstTxWarp>
          </a:bodyPr>
          <a:lstStyle/>
          <a:p>
            <a:pPr eaLnBrk="1" hangingPunct="1">
              <a:defRPr/>
            </a:pPr>
            <a:r>
              <a:rPr lang="en-US" sz="6000" smtClean="0"/>
              <a:t/>
            </a:r>
            <a:br>
              <a:rPr lang="en-US" sz="6000" smtClean="0"/>
            </a:br>
            <a:r>
              <a:rPr lang="en-US" sz="6000" smtClean="0"/>
              <a:t>College Presentation</a:t>
            </a:r>
            <a:br>
              <a:rPr lang="en-US" sz="6000" smtClean="0"/>
            </a:br>
            <a:r>
              <a:rPr lang="en-US" sz="6000" smtClean="0"/>
              <a:t>	</a:t>
            </a:r>
          </a:p>
        </p:txBody>
      </p:sp>
      <p:sp>
        <p:nvSpPr>
          <p:cNvPr id="17411" name="Subtitle 2"/>
          <p:cNvSpPr>
            <a:spLocks noGrp="1"/>
          </p:cNvSpPr>
          <p:nvPr>
            <p:ph type="subTitle" idx="1"/>
          </p:nvPr>
        </p:nvSpPr>
        <p:spPr>
          <a:xfrm>
            <a:off x="152400" y="3505200"/>
            <a:ext cx="7315200" cy="2895600"/>
          </a:xfrm>
        </p:spPr>
        <p:txBody>
          <a:bodyPr/>
          <a:lstStyle/>
          <a:p>
            <a:pPr eaLnBrk="1" hangingPunct="1">
              <a:lnSpc>
                <a:spcPct val="90000"/>
              </a:lnSpc>
            </a:pPr>
            <a:r>
              <a:rPr lang="en-US" smtClean="0">
                <a:solidFill>
                  <a:srgbClr val="8E8D8C"/>
                </a:solidFill>
              </a:rPr>
              <a:t>An Overview of the College Application Process for 2012 Seniors</a:t>
            </a:r>
          </a:p>
          <a:p>
            <a:pPr algn="ctr" eaLnBrk="1" hangingPunct="1">
              <a:lnSpc>
                <a:spcPct val="90000"/>
              </a:lnSpc>
            </a:pPr>
            <a:endParaRPr lang="en-US" smtClean="0">
              <a:solidFill>
                <a:srgbClr val="8E8D8C"/>
              </a:solidFill>
            </a:endParaRPr>
          </a:p>
          <a:p>
            <a:pPr algn="ctr" eaLnBrk="1" hangingPunct="1">
              <a:lnSpc>
                <a:spcPct val="90000"/>
              </a:lnSpc>
            </a:pPr>
            <a:r>
              <a:rPr lang="en-US" sz="3200" smtClean="0">
                <a:solidFill>
                  <a:schemeClr val="tx1"/>
                </a:solidFill>
              </a:rPr>
              <a:t>BAI ZHEN, UC Berkeley</a:t>
            </a:r>
          </a:p>
          <a:p>
            <a:pPr algn="ctr" eaLnBrk="1" hangingPunct="1">
              <a:lnSpc>
                <a:spcPct val="90000"/>
              </a:lnSpc>
            </a:pPr>
            <a:r>
              <a:rPr lang="en-US" sz="3200" smtClean="0">
                <a:solidFill>
                  <a:schemeClr val="tx1"/>
                </a:solidFill>
              </a:rPr>
              <a:t>EMAIL: zhenb@galileoweb.org </a:t>
            </a:r>
          </a:p>
          <a:p>
            <a:pPr algn="ctr" eaLnBrk="1" hangingPunct="1">
              <a:lnSpc>
                <a:spcPct val="90000"/>
              </a:lnSpc>
            </a:pPr>
            <a:r>
              <a:rPr lang="en-US" sz="3200" smtClean="0">
                <a:solidFill>
                  <a:schemeClr val="tx1"/>
                </a:solidFill>
              </a:rPr>
              <a:t>(415) 749 3430 x3246</a:t>
            </a:r>
          </a:p>
          <a:p>
            <a:pPr algn="ctr" eaLnBrk="1" hangingPunct="1">
              <a:lnSpc>
                <a:spcPct val="90000"/>
              </a:lnSpc>
            </a:pPr>
            <a:r>
              <a:rPr lang="en-US" sz="3200" smtClean="0">
                <a:solidFill>
                  <a:schemeClr val="tx1"/>
                </a:solidFill>
              </a:rPr>
              <a:t>Monday-Thursday 9:30-6 PM</a:t>
            </a:r>
          </a:p>
          <a:p>
            <a:pPr eaLnBrk="1" hangingPunct="1">
              <a:lnSpc>
                <a:spcPct val="90000"/>
              </a:lnSpc>
            </a:pPr>
            <a:endParaRPr lang="en-US" sz="2400" b="1" u="sng" smtClean="0">
              <a:solidFill>
                <a:srgbClr val="8E8D8C"/>
              </a:solidFill>
            </a:endParaRPr>
          </a:p>
        </p:txBody>
      </p:sp>
      <p:pic>
        <p:nvPicPr>
          <p:cNvPr id="17412" name="Picture 5" descr="P:\Pictures\AACE, SFCAC, JCYC Logo, TRIO\Color AACE logo.jpg"/>
          <p:cNvPicPr>
            <a:picLocks noChangeAspect="1" noChangeArrowheads="1"/>
          </p:cNvPicPr>
          <p:nvPr/>
        </p:nvPicPr>
        <p:blipFill>
          <a:blip r:embed="rId2"/>
          <a:srcRect/>
          <a:stretch>
            <a:fillRect/>
          </a:stretch>
        </p:blipFill>
        <p:spPr bwMode="auto">
          <a:xfrm>
            <a:off x="762000" y="762000"/>
            <a:ext cx="1373188" cy="1447800"/>
          </a:xfrm>
          <a:prstGeom prst="rect">
            <a:avLst/>
          </a:prstGeom>
          <a:noFill/>
          <a:ln w="9525">
            <a:noFill/>
            <a:miter lim="800000"/>
            <a:headEnd/>
            <a:tailEnd/>
          </a:ln>
        </p:spPr>
      </p:pic>
      <p:sp>
        <p:nvSpPr>
          <p:cNvPr id="17413" name="Rectangle 5"/>
          <p:cNvSpPr>
            <a:spLocks noChangeArrowheads="1"/>
          </p:cNvSpPr>
          <p:nvPr/>
        </p:nvSpPr>
        <p:spPr bwMode="auto">
          <a:xfrm>
            <a:off x="2895600" y="1066800"/>
            <a:ext cx="5334000" cy="585788"/>
          </a:xfrm>
          <a:prstGeom prst="rect">
            <a:avLst/>
          </a:prstGeom>
          <a:noFill/>
          <a:ln w="9525">
            <a:noFill/>
            <a:miter lim="800000"/>
            <a:headEnd/>
            <a:tailEnd/>
          </a:ln>
        </p:spPr>
        <p:txBody>
          <a:bodyPr>
            <a:spAutoFit/>
          </a:bodyPr>
          <a:lstStyle/>
          <a:p>
            <a:pPr>
              <a:lnSpc>
                <a:spcPct val="90000"/>
              </a:lnSpc>
              <a:spcBef>
                <a:spcPct val="20000"/>
              </a:spcBef>
              <a:buClr>
                <a:schemeClr val="accent1"/>
              </a:buClr>
              <a:buFont typeface="Arial" charset="0"/>
              <a:buNone/>
            </a:pPr>
            <a:r>
              <a:rPr lang="en-US" sz="3600" b="1">
                <a:solidFill>
                  <a:schemeClr val="tx2"/>
                </a:solidFill>
              </a:rPr>
              <a:t>galileoweb.org/college/</a:t>
            </a:r>
            <a:r>
              <a:rPr lang="en-US" sz="3600"/>
              <a:t> </a:t>
            </a:r>
          </a:p>
        </p:txBody>
      </p:sp>
      <p:pic>
        <p:nvPicPr>
          <p:cNvPr id="17414" name="Picture 6" descr="MC900056794[1]"/>
          <p:cNvPicPr>
            <a:picLocks noChangeAspect="1" noChangeArrowheads="1"/>
          </p:cNvPicPr>
          <p:nvPr/>
        </p:nvPicPr>
        <p:blipFill>
          <a:blip r:embed="rId3"/>
          <a:srcRect/>
          <a:stretch>
            <a:fillRect/>
          </a:stretch>
        </p:blipFill>
        <p:spPr bwMode="auto">
          <a:xfrm>
            <a:off x="4343400" y="228600"/>
            <a:ext cx="1879600" cy="919163"/>
          </a:xfrm>
          <a:prstGeom prst="rect">
            <a:avLst/>
          </a:prstGeom>
          <a:noFill/>
          <a:ln w="9525">
            <a:noFill/>
            <a:miter lim="800000"/>
            <a:headEnd/>
            <a:tailEnd/>
          </a:ln>
        </p:spPr>
      </p:pic>
      <p:sp>
        <p:nvSpPr>
          <p:cNvPr id="17415" name="Text Box 7"/>
          <p:cNvSpPr txBox="1">
            <a:spLocks noChangeArrowheads="1"/>
          </p:cNvSpPr>
          <p:nvPr/>
        </p:nvSpPr>
        <p:spPr bwMode="auto">
          <a:xfrm>
            <a:off x="2895600" y="1676400"/>
            <a:ext cx="5410200" cy="366713"/>
          </a:xfrm>
          <a:prstGeom prst="rect">
            <a:avLst/>
          </a:prstGeom>
          <a:noFill/>
          <a:ln w="9525">
            <a:noFill/>
            <a:miter lim="800000"/>
            <a:headEnd/>
            <a:tailEnd/>
          </a:ln>
        </p:spPr>
        <p:txBody>
          <a:bodyPr>
            <a:spAutoFit/>
          </a:bodyPr>
          <a:lstStyle/>
          <a:p>
            <a:pPr>
              <a:spcBef>
                <a:spcPct val="50000"/>
              </a:spcBef>
            </a:pPr>
            <a:r>
              <a:rPr lang="en-US" sz="1800"/>
              <a:t>Download this presentation on the above website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smtClean="0"/>
              <a:t>College Admission Requirements</a:t>
            </a:r>
          </a:p>
        </p:txBody>
      </p:sp>
      <p:graphicFrame>
        <p:nvGraphicFramePr>
          <p:cNvPr id="24637" name="Group 61"/>
          <p:cNvGraphicFramePr>
            <a:graphicFrameLocks noGrp="1"/>
          </p:cNvGraphicFramePr>
          <p:nvPr>
            <p:ph idx="4294967295"/>
          </p:nvPr>
        </p:nvGraphicFramePr>
        <p:xfrm>
          <a:off x="0" y="1447800"/>
          <a:ext cx="8458200" cy="5694363"/>
        </p:xfrm>
        <a:graphic>
          <a:graphicData uri="http://schemas.openxmlformats.org/drawingml/2006/table">
            <a:tbl>
              <a:tblPr/>
              <a:tblGrid>
                <a:gridCol w="1447800"/>
                <a:gridCol w="2057400"/>
                <a:gridCol w="1447800"/>
                <a:gridCol w="2209800"/>
                <a:gridCol w="1295400"/>
              </a:tblGrid>
              <a:tr h="6858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cs typeface="Arial" charset="0"/>
                        </a:rPr>
                        <a:t>College 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cs typeface="Arial" charset="0"/>
                        </a:rPr>
                        <a:t>A-G, GPA:</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cs typeface="Arial" charset="0"/>
                        </a:rPr>
                        <a:t>SAT/ACT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Personal Statement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Letter of Recommendation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Activities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0438">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UC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Yes, GPA: 3.0 (weighted)</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SAT or ACT w/ writing</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 SAT 2:Optional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Private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Yes, but varies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288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CSU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Yes, GPA: 2.0 (weighted)</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SAT or ACT</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*eligibility index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None, unless applying to EOP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No, unless applying to EOP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No, unless applying to EOP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82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800" b="0" i="0" u="none" strike="noStrike" cap="none" normalizeH="0" baseline="0" smtClean="0">
                          <a:ln>
                            <a:noFill/>
                          </a:ln>
                          <a:solidFill>
                            <a:schemeClr val="tx1"/>
                          </a:solidFill>
                          <a:effectLst/>
                          <a:latin typeface="Calibri" pitchFamily="34" charset="0"/>
                          <a:cs typeface="Arial" charset="0"/>
                        </a:rPr>
                        <a:t>Community College</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endParaRPr kumimoji="0" lang="en-US" sz="1800" b="0" i="0" u="none" strike="noStrike" cap="none" normalizeH="0" baseline="0" smtClean="0">
                        <a:ln>
                          <a:noFill/>
                        </a:ln>
                        <a:solidFill>
                          <a:schemeClr val="tx1"/>
                        </a:solidFill>
                        <a:effectLst/>
                        <a:latin typeface="Calibri" pitchFamily="34"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25FB488F-9AF8-4293-9747-35AAC626F44E}"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92162" name="Rectangle 2"/>
          <p:cNvSpPr>
            <a:spLocks noGrp="1"/>
          </p:cNvSpPr>
          <p:nvPr>
            <p:ph type="title" idx="4294967295"/>
          </p:nvPr>
        </p:nvSpPr>
        <p:spPr bwMode="auto"/>
        <p:txBody>
          <a:bodyPr wrap="square" numCol="1" anchorCtr="0" compatLnSpc="1">
            <a:prstTxWarp prst="textNoShape">
              <a:avLst/>
            </a:prstTxWarp>
          </a:bodyPr>
          <a:lstStyle/>
          <a:p>
            <a:pPr>
              <a:defRPr/>
            </a:pPr>
            <a:r>
              <a:rPr lang="en-US" smtClean="0"/>
              <a:t>Fee-Waivers: College Apps</a:t>
            </a:r>
          </a:p>
        </p:txBody>
      </p:sp>
      <p:sp>
        <p:nvSpPr>
          <p:cNvPr id="28675" name="Rectangle 3"/>
          <p:cNvSpPr>
            <a:spLocks noGrp="1"/>
          </p:cNvSpPr>
          <p:nvPr>
            <p:ph type="body" idx="4294967295"/>
          </p:nvPr>
        </p:nvSpPr>
        <p:spPr/>
        <p:txBody>
          <a:bodyPr/>
          <a:lstStyle/>
          <a:p>
            <a:r>
              <a:rPr lang="en-US" sz="3200" b="1" smtClean="0">
                <a:solidFill>
                  <a:schemeClr val="hlink"/>
                </a:solidFill>
              </a:rPr>
              <a:t>4 fee-waivers for CSU</a:t>
            </a:r>
            <a:r>
              <a:rPr lang="en-US" sz="3200" b="1" smtClean="0"/>
              <a:t> </a:t>
            </a:r>
          </a:p>
          <a:p>
            <a:pPr lvl="1"/>
            <a:r>
              <a:rPr lang="en-US" sz="3200" b="1" smtClean="0"/>
              <a:t>Apply online: only 1 chance to apply. </a:t>
            </a:r>
          </a:p>
          <a:p>
            <a:r>
              <a:rPr lang="en-US" sz="3200" b="1" smtClean="0">
                <a:solidFill>
                  <a:schemeClr val="hlink"/>
                </a:solidFill>
              </a:rPr>
              <a:t>4 fee-waivers for UC</a:t>
            </a:r>
          </a:p>
          <a:p>
            <a:pPr lvl="1"/>
            <a:r>
              <a:rPr lang="en-US" sz="3200" b="1" smtClean="0"/>
              <a:t>Apply online: when submitting the application</a:t>
            </a:r>
          </a:p>
          <a:p>
            <a:r>
              <a:rPr lang="en-US" sz="3200" b="1" smtClean="0">
                <a:solidFill>
                  <a:schemeClr val="hlink"/>
                </a:solidFill>
              </a:rPr>
              <a:t>4 fee-waivers for Private Colleges </a:t>
            </a:r>
          </a:p>
          <a:p>
            <a:pPr lvl="1"/>
            <a:r>
              <a:rPr lang="en-US" sz="3200" b="1" smtClean="0"/>
              <a:t>College-board fee-waiver: ask me for it.</a:t>
            </a:r>
          </a:p>
          <a:p>
            <a:r>
              <a:rPr lang="en-US" sz="3200" b="1" smtClean="0"/>
              <a:t>Community College application: </a:t>
            </a:r>
            <a:r>
              <a:rPr lang="en-US" sz="3200" b="1" smtClean="0">
                <a:solidFill>
                  <a:schemeClr val="hlink"/>
                </a:solidFill>
              </a:rPr>
              <a:t>No FEE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A61FD60F-F522-4E8D-B0C6-215195447F05}"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119810"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smtClean="0"/>
              <a:t>EOP: </a:t>
            </a:r>
            <a:r>
              <a:rPr lang="en-US" sz="3200" smtClean="0"/>
              <a:t>Educational Opportunity Program</a:t>
            </a:r>
            <a:r>
              <a:rPr lang="en-US" sz="4200" smtClean="0"/>
              <a:t> </a:t>
            </a:r>
          </a:p>
        </p:txBody>
      </p:sp>
      <p:sp>
        <p:nvSpPr>
          <p:cNvPr id="29699" name="Rectangle 3"/>
          <p:cNvSpPr>
            <a:spLocks noGrp="1"/>
          </p:cNvSpPr>
          <p:nvPr>
            <p:ph type="body" idx="4294967295"/>
          </p:nvPr>
        </p:nvSpPr>
        <p:spPr>
          <a:xfrm>
            <a:off x="381000" y="1219200"/>
            <a:ext cx="7924800" cy="533400"/>
          </a:xfrm>
        </p:spPr>
        <p:txBody>
          <a:bodyPr/>
          <a:lstStyle/>
          <a:p>
            <a:pPr>
              <a:buFont typeface="Arial" charset="0"/>
              <a:buNone/>
            </a:pPr>
            <a:r>
              <a:rPr lang="en-US" smtClean="0"/>
              <a:t>www.csumentor.edu/planning/eop/ Deadline varies: Jan. 31</a:t>
            </a:r>
          </a:p>
        </p:txBody>
      </p:sp>
      <p:sp>
        <p:nvSpPr>
          <p:cNvPr id="29700" name="Rectangle 4"/>
          <p:cNvSpPr>
            <a:spLocks noChangeArrowheads="1"/>
          </p:cNvSpPr>
          <p:nvPr/>
        </p:nvSpPr>
        <p:spPr bwMode="auto">
          <a:xfrm>
            <a:off x="381000" y="2185988"/>
            <a:ext cx="8001000" cy="2163762"/>
          </a:xfrm>
          <a:prstGeom prst="rect">
            <a:avLst/>
          </a:prstGeom>
          <a:noFill/>
          <a:ln w="9525">
            <a:noFill/>
            <a:miter lim="800000"/>
            <a:headEnd/>
            <a:tailEnd/>
          </a:ln>
        </p:spPr>
        <p:txBody>
          <a:bodyPr anchor="ctr">
            <a:spAutoFit/>
          </a:bodyPr>
          <a:lstStyle/>
          <a:p>
            <a:pPr>
              <a:buFontTx/>
              <a:buChar char="•"/>
            </a:pPr>
            <a:r>
              <a:rPr lang="en-US" sz="2400"/>
              <a:t> Designed to improve access and retention of historically low-income and educationally disadvantaged students.</a:t>
            </a:r>
            <a:r>
              <a:rPr lang="en-US" sz="2800"/>
              <a:t> </a:t>
            </a:r>
          </a:p>
          <a:p>
            <a:endParaRPr lang="en-US" sz="1800"/>
          </a:p>
          <a:p>
            <a:pPr>
              <a:buFontTx/>
              <a:buChar char="•"/>
            </a:pPr>
            <a:r>
              <a:rPr lang="en-US" sz="2400"/>
              <a:t>The program provides </a:t>
            </a:r>
            <a:r>
              <a:rPr lang="en-US" sz="2400" b="1" u="sng">
                <a:solidFill>
                  <a:schemeClr val="hlink"/>
                </a:solidFill>
              </a:rPr>
              <a:t>admission and academic assistance</a:t>
            </a:r>
            <a:r>
              <a:rPr lang="en-US" sz="2400" b="1">
                <a:solidFill>
                  <a:schemeClr val="hlink"/>
                </a:solidFill>
              </a:rPr>
              <a:t>.</a:t>
            </a:r>
            <a:r>
              <a:rPr lang="en-US" sz="2400" b="1"/>
              <a:t> </a:t>
            </a:r>
            <a:r>
              <a:rPr lang="en-US" sz="1800" b="1"/>
              <a:t>In many cases, the program offers </a:t>
            </a:r>
            <a:r>
              <a:rPr lang="en-US" sz="1800" b="1" u="sng"/>
              <a:t>financial assistance</a:t>
            </a:r>
            <a:r>
              <a:rPr lang="en-US" sz="1800" b="1"/>
              <a:t> to eligible students.</a:t>
            </a:r>
            <a:r>
              <a:rPr lang="en-US" sz="1800"/>
              <a:t>  </a:t>
            </a:r>
          </a:p>
        </p:txBody>
      </p:sp>
      <p:sp>
        <p:nvSpPr>
          <p:cNvPr id="29701" name="Rectangle 5"/>
          <p:cNvSpPr>
            <a:spLocks noChangeArrowheads="1"/>
          </p:cNvSpPr>
          <p:nvPr/>
        </p:nvSpPr>
        <p:spPr bwMode="auto">
          <a:xfrm>
            <a:off x="457200" y="4678363"/>
            <a:ext cx="7359650" cy="1616075"/>
          </a:xfrm>
          <a:prstGeom prst="rect">
            <a:avLst/>
          </a:prstGeom>
          <a:noFill/>
          <a:ln w="9525">
            <a:noFill/>
            <a:miter lim="800000"/>
            <a:headEnd/>
            <a:tailEnd/>
          </a:ln>
        </p:spPr>
        <p:txBody>
          <a:bodyPr anchor="ctr">
            <a:spAutoFit/>
          </a:bodyPr>
          <a:lstStyle/>
          <a:p>
            <a:r>
              <a:rPr lang="en-US" sz="2000" b="1" u="sng">
                <a:solidFill>
                  <a:schemeClr val="hlink"/>
                </a:solidFill>
              </a:rPr>
              <a:t>IMPORTANT INFO REGARDING APPLYING FOR EOP:</a:t>
            </a:r>
            <a:br>
              <a:rPr lang="en-US" sz="2000" b="1" u="sng">
                <a:solidFill>
                  <a:schemeClr val="hlink"/>
                </a:solidFill>
              </a:rPr>
            </a:br>
            <a:r>
              <a:rPr lang="en-US" sz="2000" b="1"/>
              <a:t>In order to begin an EOP application, you must first submit an online undergraduate application to the campus to which you are applying. </a:t>
            </a:r>
            <a:r>
              <a:rPr lang="en-US" sz="2000" b="1">
                <a:solidFill>
                  <a:schemeClr val="hlink"/>
                </a:solidFill>
              </a:rPr>
              <a:t>EOP application requires </a:t>
            </a:r>
            <a:r>
              <a:rPr lang="en-US" sz="2000" b="1" u="sng">
                <a:solidFill>
                  <a:schemeClr val="hlink"/>
                </a:solidFill>
              </a:rPr>
              <a:t>two</a:t>
            </a:r>
            <a:r>
              <a:rPr lang="en-US" sz="2000" b="1">
                <a:solidFill>
                  <a:schemeClr val="hlink"/>
                </a:solidFill>
              </a:rPr>
              <a:t> letter of recommendations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B164F2AC-D271-4E11-AB28-E21E6C2FD235}"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62466" name="Rectangle 2"/>
          <p:cNvSpPr>
            <a:spLocks noGrp="1"/>
          </p:cNvSpPr>
          <p:nvPr>
            <p:ph type="title" idx="4294967295"/>
          </p:nvPr>
        </p:nvSpPr>
        <p:spPr bwMode="auto"/>
        <p:txBody>
          <a:bodyPr wrap="square" numCol="1" anchorCtr="0" compatLnSpc="1">
            <a:prstTxWarp prst="textNoShape">
              <a:avLst/>
            </a:prstTxWarp>
          </a:bodyPr>
          <a:lstStyle/>
          <a:p>
            <a:pPr>
              <a:defRPr/>
            </a:pPr>
            <a:r>
              <a:rPr lang="en-US" smtClean="0"/>
              <a:t>Letter of Recommendation</a:t>
            </a:r>
          </a:p>
        </p:txBody>
      </p:sp>
      <p:sp>
        <p:nvSpPr>
          <p:cNvPr id="30723" name="Rectangle 3"/>
          <p:cNvSpPr>
            <a:spLocks noGrp="1"/>
          </p:cNvSpPr>
          <p:nvPr>
            <p:ph type="body" idx="4294967295"/>
          </p:nvPr>
        </p:nvSpPr>
        <p:spPr>
          <a:xfrm>
            <a:off x="457200" y="1981200"/>
            <a:ext cx="7620000" cy="4572000"/>
          </a:xfrm>
        </p:spPr>
        <p:txBody>
          <a:bodyPr/>
          <a:lstStyle/>
          <a:p>
            <a:pPr marL="533400" indent="-419100">
              <a:lnSpc>
                <a:spcPct val="80000"/>
              </a:lnSpc>
              <a:buFont typeface="Arial" charset="0"/>
              <a:buNone/>
            </a:pPr>
            <a:r>
              <a:rPr lang="en-US" sz="2400" b="1" i="1" smtClean="0"/>
              <a:t>SPECIFIC TIPS FOR RECOMMENDATIONS</a:t>
            </a:r>
          </a:p>
          <a:p>
            <a:pPr marL="533400" indent="-419100">
              <a:lnSpc>
                <a:spcPct val="80000"/>
              </a:lnSpc>
              <a:buFont typeface="Arial" charset="0"/>
              <a:buNone/>
            </a:pPr>
            <a:r>
              <a:rPr lang="en-US" sz="2000" b="1" smtClean="0">
                <a:solidFill>
                  <a:schemeClr val="hlink"/>
                </a:solidFill>
              </a:rPr>
              <a:t>Typically, you’ll need two from teachers, one from counselor: </a:t>
            </a:r>
          </a:p>
          <a:p>
            <a:pPr marL="533400" indent="-419100">
              <a:lnSpc>
                <a:spcPct val="80000"/>
              </a:lnSpc>
              <a:buFont typeface="Arial" charset="0"/>
              <a:buAutoNum type="arabicPeriod"/>
            </a:pPr>
            <a:r>
              <a:rPr lang="en-US" sz="2400" b="1" smtClean="0"/>
              <a:t>Put together a packet.</a:t>
            </a:r>
            <a:r>
              <a:rPr lang="en-US" sz="2400" smtClean="0"/>
              <a:t> Include: Bai’s Appraisal form, transcript, your resume, personal statement, etc. </a:t>
            </a:r>
          </a:p>
          <a:p>
            <a:pPr marL="533400" indent="-419100">
              <a:lnSpc>
                <a:spcPct val="80000"/>
              </a:lnSpc>
              <a:buFont typeface="Arial" charset="0"/>
              <a:buNone/>
            </a:pPr>
            <a:endParaRPr lang="en-US" sz="2400" smtClean="0"/>
          </a:p>
          <a:p>
            <a:pPr marL="533400" indent="-419100">
              <a:lnSpc>
                <a:spcPct val="80000"/>
              </a:lnSpc>
              <a:buFont typeface="Arial" charset="0"/>
              <a:buNone/>
            </a:pPr>
            <a:r>
              <a:rPr lang="en-US" sz="2400" b="1" smtClean="0"/>
              <a:t>2. Ask if they feel they can write a good recommendation.</a:t>
            </a:r>
            <a:r>
              <a:rPr lang="en-US" sz="2400" smtClean="0"/>
              <a:t> Ask teachers known you well, in core academic subject. At least four weeks. </a:t>
            </a:r>
          </a:p>
          <a:p>
            <a:pPr marL="533400" indent="-419100">
              <a:lnSpc>
                <a:spcPct val="80000"/>
              </a:lnSpc>
              <a:buFont typeface="Arial" charset="0"/>
              <a:buNone/>
            </a:pPr>
            <a:endParaRPr lang="en-US" sz="2400" smtClean="0"/>
          </a:p>
          <a:p>
            <a:pPr marL="533400" indent="-419100">
              <a:lnSpc>
                <a:spcPct val="80000"/>
              </a:lnSpc>
              <a:buFont typeface="Arial" charset="0"/>
              <a:buNone/>
            </a:pPr>
            <a:r>
              <a:rPr lang="en-US" sz="2400" b="1" smtClean="0"/>
              <a:t>3. After you ask for a recommendation, check back regularly with your teacher.</a:t>
            </a:r>
            <a:r>
              <a:rPr lang="en-US" sz="2400" smtClean="0"/>
              <a:t> </a:t>
            </a:r>
          </a:p>
          <a:p>
            <a:pPr marL="533400" indent="-419100">
              <a:lnSpc>
                <a:spcPct val="80000"/>
              </a:lnSpc>
              <a:buFont typeface="Arial" charset="0"/>
              <a:buNone/>
            </a:pPr>
            <a:endParaRPr lang="en-US" sz="2400" smtClean="0"/>
          </a:p>
          <a:p>
            <a:pPr marL="533400" indent="-419100">
              <a:lnSpc>
                <a:spcPct val="80000"/>
              </a:lnSpc>
              <a:buFont typeface="Arial" charset="0"/>
              <a:buNone/>
            </a:pPr>
            <a:r>
              <a:rPr lang="en-US" sz="2400" b="1" smtClean="0"/>
              <a:t>4. Lastly, show gratitude! </a:t>
            </a:r>
            <a:r>
              <a:rPr lang="en-US" sz="2400" b="1" smtClean="0">
                <a:sym typeface="Wingdings" pitchFamily="2" charset="2"/>
              </a:rPr>
              <a:t> Say, Thank you!</a:t>
            </a:r>
            <a:endParaRPr lang="en-US" sz="2400" b="1" smtClean="0"/>
          </a:p>
          <a:p>
            <a:pPr marL="533400" indent="-419100">
              <a:lnSpc>
                <a:spcPct val="80000"/>
              </a:lnSpc>
            </a:pPr>
            <a:endParaRPr lang="en-US" sz="2400" b="1" smtClean="0"/>
          </a:p>
        </p:txBody>
      </p:sp>
      <p:sp>
        <p:nvSpPr>
          <p:cNvPr id="30724" name="Rectangle 4"/>
          <p:cNvSpPr>
            <a:spLocks noChangeArrowheads="1"/>
          </p:cNvSpPr>
          <p:nvPr/>
        </p:nvSpPr>
        <p:spPr bwMode="auto">
          <a:xfrm>
            <a:off x="1828800" y="1219200"/>
            <a:ext cx="4876800" cy="822325"/>
          </a:xfrm>
          <a:prstGeom prst="rect">
            <a:avLst/>
          </a:prstGeom>
          <a:noFill/>
          <a:ln w="9525">
            <a:noFill/>
            <a:miter lim="800000"/>
            <a:headEnd/>
            <a:tailEnd/>
          </a:ln>
        </p:spPr>
        <p:txBody>
          <a:bodyPr anchor="ctr">
            <a:spAutoFit/>
          </a:bodyPr>
          <a:lstStyle/>
          <a:p>
            <a:pPr algn="ctr"/>
            <a:r>
              <a:rPr lang="en-US" sz="2400"/>
              <a:t>galileoweb.org/college/letter/ </a:t>
            </a:r>
          </a:p>
          <a:p>
            <a:pPr algn="ctr"/>
            <a:r>
              <a:rPr lang="en-US" sz="2400" b="1" u="sng">
                <a:solidFill>
                  <a:schemeClr val="hlink"/>
                </a:solidFill>
              </a:rPr>
              <a:t>Bai deadline: Wed, Nov. 30th</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31DA3B9E-4A96-4E4C-88B0-117FFC86D109}"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mtClean="0"/>
              <a:t>SAT, ACT Test Dates</a:t>
            </a:r>
          </a:p>
        </p:txBody>
      </p:sp>
      <p:pic>
        <p:nvPicPr>
          <p:cNvPr id="31748" name="Picture 4"/>
          <p:cNvPicPr>
            <a:picLocks noChangeAspect="1" noChangeArrowheads="1"/>
          </p:cNvPicPr>
          <p:nvPr/>
        </p:nvPicPr>
        <p:blipFill>
          <a:blip r:embed="rId2"/>
          <a:srcRect/>
          <a:stretch>
            <a:fillRect/>
          </a:stretch>
        </p:blipFill>
        <p:spPr bwMode="auto">
          <a:xfrm>
            <a:off x="5867400" y="381000"/>
            <a:ext cx="2162175" cy="1019175"/>
          </a:xfrm>
          <a:prstGeom prst="rect">
            <a:avLst/>
          </a:prstGeom>
          <a:noFill/>
          <a:ln w="9525">
            <a:noFill/>
            <a:miter lim="800000"/>
            <a:headEnd/>
            <a:tailEnd/>
          </a:ln>
        </p:spPr>
      </p:pic>
      <p:pic>
        <p:nvPicPr>
          <p:cNvPr id="31749" name="Picture 5"/>
          <p:cNvPicPr>
            <a:picLocks noChangeAspect="1" noChangeArrowheads="1"/>
          </p:cNvPicPr>
          <p:nvPr/>
        </p:nvPicPr>
        <p:blipFill>
          <a:blip r:embed="rId3"/>
          <a:srcRect/>
          <a:stretch>
            <a:fillRect/>
          </a:stretch>
        </p:blipFill>
        <p:spPr bwMode="auto">
          <a:xfrm>
            <a:off x="0" y="1600200"/>
            <a:ext cx="5867400" cy="519113"/>
          </a:xfrm>
          <a:prstGeom prst="rect">
            <a:avLst/>
          </a:prstGeom>
          <a:noFill/>
          <a:ln w="9525">
            <a:noFill/>
            <a:miter lim="800000"/>
            <a:headEnd/>
            <a:tailEnd/>
          </a:ln>
        </p:spPr>
      </p:pic>
      <p:pic>
        <p:nvPicPr>
          <p:cNvPr id="31753" name="Picture 10"/>
          <p:cNvPicPr>
            <a:picLocks noChangeAspect="1" noChangeArrowheads="1"/>
          </p:cNvPicPr>
          <p:nvPr/>
        </p:nvPicPr>
        <p:blipFill>
          <a:blip r:embed="rId4"/>
          <a:srcRect/>
          <a:stretch>
            <a:fillRect/>
          </a:stretch>
        </p:blipFill>
        <p:spPr bwMode="auto">
          <a:xfrm>
            <a:off x="6248400" y="1447800"/>
            <a:ext cx="2133600" cy="885825"/>
          </a:xfrm>
          <a:prstGeom prst="rect">
            <a:avLst/>
          </a:prstGeom>
          <a:noFill/>
          <a:ln w="9525">
            <a:noFill/>
            <a:miter lim="800000"/>
            <a:headEnd/>
            <a:tailEnd/>
          </a:ln>
        </p:spPr>
      </p:pic>
      <p:sp>
        <p:nvSpPr>
          <p:cNvPr id="31756" name="Rectangle 12"/>
          <p:cNvSpPr>
            <a:spLocks noChangeArrowheads="1"/>
          </p:cNvSpPr>
          <p:nvPr/>
        </p:nvSpPr>
        <p:spPr bwMode="auto">
          <a:xfrm>
            <a:off x="4953000" y="3810000"/>
            <a:ext cx="3505200" cy="2781300"/>
          </a:xfrm>
          <a:prstGeom prst="rect">
            <a:avLst/>
          </a:prstGeom>
          <a:solidFill>
            <a:srgbClr val="FFFFFF"/>
          </a:solidFill>
          <a:ln w="9525">
            <a:noFill/>
            <a:miter lim="800000"/>
            <a:headEnd/>
            <a:tailEnd/>
          </a:ln>
        </p:spPr>
        <p:txBody>
          <a:bodyPr anchor="ctr">
            <a:spAutoFit/>
          </a:bodyPr>
          <a:lstStyle/>
          <a:p>
            <a:r>
              <a:rPr lang="en-US" sz="1600" b="1" u="sng"/>
              <a:t>FREE SAT/ACT Practice (Online Resources): </a:t>
            </a:r>
            <a:br>
              <a:rPr lang="en-US" sz="1600" b="1" u="sng"/>
            </a:br>
            <a:r>
              <a:rPr lang="en-US" sz="1600">
                <a:hlinkClick r:id="rId5"/>
              </a:rPr>
              <a:t>http://www.blinetestprep.com/sat/</a:t>
            </a:r>
            <a:r>
              <a:rPr lang="en-US" sz="1600"/>
              <a:t> for only SAT (practice exams)</a:t>
            </a:r>
          </a:p>
          <a:p>
            <a:r>
              <a:rPr lang="en-US" sz="1600">
                <a:hlinkClick r:id="rId6"/>
              </a:rPr>
              <a:t>http://www.number2.com/</a:t>
            </a:r>
            <a:r>
              <a:rPr lang="en-US" sz="1600"/>
              <a:t> for both ACT/SAT</a:t>
            </a:r>
            <a:br>
              <a:rPr lang="en-US" sz="1600"/>
            </a:br>
            <a:r>
              <a:rPr lang="en-US" sz="1600">
                <a:hlinkClick r:id="rId7"/>
              </a:rPr>
              <a:t>www.perfect800.com</a:t>
            </a:r>
            <a:r>
              <a:rPr lang="en-US" sz="1600"/>
              <a:t> for SAT Math, </a:t>
            </a:r>
            <a:r>
              <a:rPr lang="en-US" sz="1600">
                <a:hlinkClick r:id="rId8"/>
              </a:rPr>
              <a:t>http://www.snapwiz.com/galileo</a:t>
            </a:r>
            <a:r>
              <a:rPr lang="en-US" sz="1600"/>
              <a:t> interactive study tools </a:t>
            </a:r>
          </a:p>
          <a:p>
            <a:r>
              <a:rPr lang="en-US" sz="1600">
                <a:hlinkClick r:id="rId9"/>
              </a:rPr>
              <a:t>http://sat.collegeboard.org/practice</a:t>
            </a:r>
            <a:r>
              <a:rPr lang="en-US" sz="1600"/>
              <a:t> official SAT prep exam: </a:t>
            </a:r>
          </a:p>
        </p:txBody>
      </p:sp>
      <p:pic>
        <p:nvPicPr>
          <p:cNvPr id="31758" name="Picture 14"/>
          <p:cNvPicPr>
            <a:picLocks noChangeAspect="1" noChangeArrowheads="1"/>
          </p:cNvPicPr>
          <p:nvPr/>
        </p:nvPicPr>
        <p:blipFill>
          <a:blip r:embed="rId10"/>
          <a:srcRect/>
          <a:stretch>
            <a:fillRect/>
          </a:stretch>
        </p:blipFill>
        <p:spPr bwMode="auto">
          <a:xfrm>
            <a:off x="0" y="3505200"/>
            <a:ext cx="4267200" cy="781050"/>
          </a:xfrm>
          <a:prstGeom prst="rect">
            <a:avLst/>
          </a:prstGeom>
          <a:noFill/>
        </p:spPr>
      </p:pic>
      <p:pic>
        <p:nvPicPr>
          <p:cNvPr id="31759" name="Picture 15"/>
          <p:cNvPicPr>
            <a:picLocks noChangeAspect="1" noChangeArrowheads="1"/>
          </p:cNvPicPr>
          <p:nvPr/>
        </p:nvPicPr>
        <p:blipFill>
          <a:blip r:embed="rId11"/>
          <a:srcRect/>
          <a:stretch>
            <a:fillRect/>
          </a:stretch>
        </p:blipFill>
        <p:spPr bwMode="auto">
          <a:xfrm>
            <a:off x="152400" y="4343400"/>
            <a:ext cx="4038600" cy="1704975"/>
          </a:xfrm>
          <a:prstGeom prst="rect">
            <a:avLst/>
          </a:prstGeom>
          <a:noFill/>
        </p:spPr>
      </p:pic>
      <p:sp>
        <p:nvSpPr>
          <p:cNvPr id="31760" name="Text Box 16"/>
          <p:cNvSpPr txBox="1">
            <a:spLocks noChangeArrowheads="1"/>
          </p:cNvSpPr>
          <p:nvPr/>
        </p:nvSpPr>
        <p:spPr bwMode="auto">
          <a:xfrm>
            <a:off x="5181600" y="2438400"/>
            <a:ext cx="2895600" cy="1049338"/>
          </a:xfrm>
          <a:prstGeom prst="rect">
            <a:avLst/>
          </a:prstGeom>
          <a:noFill/>
          <a:ln w="9525">
            <a:noFill/>
            <a:miter lim="800000"/>
            <a:headEnd/>
            <a:tailEnd/>
          </a:ln>
          <a:effectLst/>
        </p:spPr>
        <p:txBody>
          <a:bodyPr>
            <a:spAutoFit/>
          </a:bodyPr>
          <a:lstStyle/>
          <a:p>
            <a:pPr>
              <a:spcBef>
                <a:spcPct val="50000"/>
              </a:spcBef>
            </a:pPr>
            <a:r>
              <a:rPr lang="en-US" sz="1400" b="1"/>
              <a:t>PRACTICE ACT ($5): Sign up with Ms. Marshman</a:t>
            </a:r>
          </a:p>
          <a:p>
            <a:pPr>
              <a:spcBef>
                <a:spcPct val="50000"/>
              </a:spcBef>
            </a:pPr>
            <a:r>
              <a:rPr lang="en-US" sz="1400" b="1">
                <a:solidFill>
                  <a:schemeClr val="hlink"/>
                </a:solidFill>
              </a:rPr>
              <a:t>Test Date: Wed, Oct. 5, sign up by Friday, Sept. 30</a:t>
            </a:r>
          </a:p>
        </p:txBody>
      </p:sp>
      <p:pic>
        <p:nvPicPr>
          <p:cNvPr id="31761" name="Picture 17"/>
          <p:cNvPicPr>
            <a:picLocks noChangeAspect="1" noChangeArrowheads="1"/>
          </p:cNvPicPr>
          <p:nvPr/>
        </p:nvPicPr>
        <p:blipFill>
          <a:blip r:embed="rId12"/>
          <a:srcRect/>
          <a:stretch>
            <a:fillRect/>
          </a:stretch>
        </p:blipFill>
        <p:spPr bwMode="auto">
          <a:xfrm>
            <a:off x="0" y="2133600"/>
            <a:ext cx="5029200" cy="1009650"/>
          </a:xfrm>
          <a:prstGeom prst="rect">
            <a:avLst/>
          </a:prstGeom>
          <a:noFill/>
        </p:spPr>
      </p:pic>
      <p:sp>
        <p:nvSpPr>
          <p:cNvPr id="31763" name="Text Box 19"/>
          <p:cNvSpPr txBox="1">
            <a:spLocks noChangeArrowheads="1"/>
          </p:cNvSpPr>
          <p:nvPr/>
        </p:nvSpPr>
        <p:spPr bwMode="auto">
          <a:xfrm>
            <a:off x="228600" y="6172200"/>
            <a:ext cx="4191000" cy="639763"/>
          </a:xfrm>
          <a:prstGeom prst="rect">
            <a:avLst/>
          </a:prstGeom>
          <a:noFill/>
          <a:ln w="9525">
            <a:noFill/>
            <a:miter lim="800000"/>
            <a:headEnd/>
            <a:tailEnd/>
          </a:ln>
          <a:effectLst/>
        </p:spPr>
        <p:txBody>
          <a:bodyPr>
            <a:spAutoFit/>
          </a:bodyPr>
          <a:lstStyle/>
          <a:p>
            <a:pPr>
              <a:spcBef>
                <a:spcPct val="50000"/>
              </a:spcBef>
            </a:pPr>
            <a:r>
              <a:rPr lang="en-US" b="1"/>
              <a:t>Last SAT and ACT to take is December. Some colleges might not accept Dec SAT scores. Example: San Jose State, San Luis Obispo, and San Diego State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9D9395F5-D9A5-4EBF-97A4-EE8891E1AE81}"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63490" name="Rectangle 2"/>
          <p:cNvSpPr>
            <a:spLocks noGrp="1"/>
          </p:cNvSpPr>
          <p:nvPr>
            <p:ph type="title" idx="4294967295"/>
          </p:nvPr>
        </p:nvSpPr>
        <p:spPr bwMode="auto"/>
        <p:txBody>
          <a:bodyPr wrap="square" numCol="1" anchorCtr="0" compatLnSpc="1">
            <a:prstTxWarp prst="textNoShape">
              <a:avLst/>
            </a:prstTxWarp>
          </a:bodyPr>
          <a:lstStyle/>
          <a:p>
            <a:pPr>
              <a:defRPr/>
            </a:pPr>
            <a:r>
              <a:rPr lang="en-US" smtClean="0"/>
              <a:t>Sending SAT/ACT Scores</a:t>
            </a:r>
          </a:p>
        </p:txBody>
      </p:sp>
      <p:sp>
        <p:nvSpPr>
          <p:cNvPr id="34819" name="Rectangle 4"/>
          <p:cNvSpPr>
            <a:spLocks noChangeArrowheads="1"/>
          </p:cNvSpPr>
          <p:nvPr/>
        </p:nvSpPr>
        <p:spPr bwMode="auto">
          <a:xfrm>
            <a:off x="228600" y="2438400"/>
            <a:ext cx="4572000" cy="2135188"/>
          </a:xfrm>
          <a:prstGeom prst="rect">
            <a:avLst/>
          </a:prstGeom>
          <a:noFill/>
          <a:ln w="9525">
            <a:noFill/>
            <a:miter lim="800000"/>
            <a:headEnd/>
            <a:tailEnd/>
          </a:ln>
        </p:spPr>
        <p:txBody>
          <a:bodyPr>
            <a:spAutoFit/>
          </a:bodyPr>
          <a:lstStyle/>
          <a:p>
            <a:r>
              <a:rPr lang="en-US" sz="2000" b="1" u="sng"/>
              <a:t>SEND SAT scores:</a:t>
            </a:r>
          </a:p>
          <a:p>
            <a:pPr lvl="1"/>
            <a:r>
              <a:rPr lang="en-US" sz="1800" b="1"/>
              <a:t>Tips: </a:t>
            </a:r>
            <a:r>
              <a:rPr lang="en-US" sz="1800" b="1">
                <a:solidFill>
                  <a:schemeClr val="hlink"/>
                </a:solidFill>
              </a:rPr>
              <a:t>Send most recent SAT scores, they’ll send all scores.</a:t>
            </a:r>
          </a:p>
          <a:p>
            <a:r>
              <a:rPr lang="en-US" sz="2000"/>
              <a:t>CSU: </a:t>
            </a:r>
            <a:r>
              <a:rPr lang="en-US" sz="2000" b="1" u="sng"/>
              <a:t>3594</a:t>
            </a:r>
            <a:r>
              <a:rPr lang="en-US" sz="2000" b="1"/>
              <a:t>, all CSU will receive</a:t>
            </a:r>
            <a:r>
              <a:rPr lang="en-US" sz="2000"/>
              <a:t> score</a:t>
            </a:r>
          </a:p>
          <a:p>
            <a:r>
              <a:rPr lang="en-US" sz="2000"/>
              <a:t>UC: Send one UC, all will get it</a:t>
            </a:r>
          </a:p>
          <a:p>
            <a:r>
              <a:rPr lang="en-US" sz="2000"/>
              <a:t>Private: Need to send to all of them.</a:t>
            </a:r>
            <a:r>
              <a:rPr lang="en-US" sz="1800"/>
              <a:t> </a:t>
            </a:r>
          </a:p>
          <a:p>
            <a:endParaRPr lang="en-US" sz="1800"/>
          </a:p>
        </p:txBody>
      </p:sp>
      <p:sp>
        <p:nvSpPr>
          <p:cNvPr id="34820" name="Rectangle 5"/>
          <p:cNvSpPr>
            <a:spLocks noChangeArrowheads="1"/>
          </p:cNvSpPr>
          <p:nvPr/>
        </p:nvSpPr>
        <p:spPr bwMode="auto">
          <a:xfrm>
            <a:off x="228600" y="4648200"/>
            <a:ext cx="4800600" cy="1920875"/>
          </a:xfrm>
          <a:prstGeom prst="rect">
            <a:avLst/>
          </a:prstGeom>
          <a:noFill/>
          <a:ln w="9525">
            <a:noFill/>
            <a:miter lim="800000"/>
            <a:headEnd/>
            <a:tailEnd/>
          </a:ln>
        </p:spPr>
        <p:txBody>
          <a:bodyPr>
            <a:spAutoFit/>
          </a:bodyPr>
          <a:lstStyle/>
          <a:p>
            <a:r>
              <a:rPr lang="en-US" sz="2000" b="1" u="sng"/>
              <a:t>SEND ACT scores:</a:t>
            </a:r>
          </a:p>
          <a:p>
            <a:pPr lvl="1"/>
            <a:r>
              <a:rPr lang="en-US" sz="2000"/>
              <a:t>CSU: Send to one, use </a:t>
            </a:r>
            <a:r>
              <a:rPr lang="en-US" sz="2000" u="sng">
                <a:solidFill>
                  <a:schemeClr val="hlink"/>
                </a:solidFill>
              </a:rPr>
              <a:t>ACT Score Manager (on CSU Mentor website)</a:t>
            </a:r>
            <a:r>
              <a:rPr lang="en-US" sz="2000"/>
              <a:t> to release scores to other CSU</a:t>
            </a:r>
          </a:p>
          <a:p>
            <a:pPr lvl="1"/>
            <a:r>
              <a:rPr lang="en-US" sz="2000"/>
              <a:t>UC: Send one UC, all will get it</a:t>
            </a:r>
          </a:p>
          <a:p>
            <a:pPr lvl="1"/>
            <a:r>
              <a:rPr lang="en-US" sz="2000"/>
              <a:t>Private: Need to send to all of them.</a:t>
            </a:r>
            <a:r>
              <a:rPr lang="en-US" sz="1800"/>
              <a:t> </a:t>
            </a:r>
          </a:p>
        </p:txBody>
      </p:sp>
      <p:sp>
        <p:nvSpPr>
          <p:cNvPr id="34821" name="Rectangle 6"/>
          <p:cNvSpPr>
            <a:spLocks noChangeArrowheads="1"/>
          </p:cNvSpPr>
          <p:nvPr/>
        </p:nvSpPr>
        <p:spPr bwMode="auto">
          <a:xfrm>
            <a:off x="304800" y="1036638"/>
            <a:ext cx="8153400" cy="822325"/>
          </a:xfrm>
          <a:prstGeom prst="rect">
            <a:avLst/>
          </a:prstGeom>
          <a:noFill/>
          <a:ln w="9525">
            <a:noFill/>
            <a:miter lim="800000"/>
            <a:headEnd/>
            <a:tailEnd/>
          </a:ln>
        </p:spPr>
        <p:txBody>
          <a:bodyPr anchor="ctr">
            <a:spAutoFit/>
          </a:bodyPr>
          <a:lstStyle/>
          <a:p>
            <a:pPr algn="ctr"/>
            <a:r>
              <a:rPr lang="en-US" sz="2400" b="1"/>
              <a:t>Download guide: </a:t>
            </a:r>
            <a:r>
              <a:rPr lang="en-US" sz="2000" b="1"/>
              <a:t>galileoweb.org/college/resources/satact/</a:t>
            </a:r>
          </a:p>
          <a:p>
            <a:pPr algn="ctr"/>
            <a:r>
              <a:rPr lang="en-US" sz="2000" b="1" u="sng">
                <a:solidFill>
                  <a:schemeClr val="hlink"/>
                </a:solidFill>
              </a:rPr>
              <a:t>COLLEGES look at your highest test scores</a:t>
            </a:r>
            <a:r>
              <a:rPr lang="en-US" sz="2400" b="1"/>
              <a:t> </a:t>
            </a:r>
          </a:p>
        </p:txBody>
      </p:sp>
      <p:graphicFrame>
        <p:nvGraphicFramePr>
          <p:cNvPr id="34846" name="Group 30"/>
          <p:cNvGraphicFramePr>
            <a:graphicFrameLocks noGrp="1"/>
          </p:cNvGraphicFramePr>
          <p:nvPr/>
        </p:nvGraphicFramePr>
        <p:xfrm>
          <a:off x="4876800" y="2514600"/>
          <a:ext cx="3581400" cy="3962400"/>
        </p:xfrm>
        <a:graphic>
          <a:graphicData uri="http://schemas.openxmlformats.org/drawingml/2006/table">
            <a:tbl>
              <a:tblPr/>
              <a:tblGrid>
                <a:gridCol w="1747838"/>
                <a:gridCol w="1833562"/>
              </a:tblGrid>
              <a:tr h="8763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Test Dates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Send scores for FREE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7538">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SAT: Oct.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Mon, Oct. 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95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SAT: Nov. 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Mon, Nov.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595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SAT: Dec.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Mon, Dec. 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9125">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ACT: Oct. 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Wed, Oct. 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7538">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ACT: Dec. 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Wed, Dec.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blinds(horizontal)">
                                      <p:cBhvr>
                                        <p:cTn id="7" dur="500"/>
                                        <p:tgtEl>
                                          <p:spTgt spid="348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820"/>
                                        </p:tgtEl>
                                        <p:attrNameLst>
                                          <p:attrName>style.visibility</p:attrName>
                                        </p:attrNameLst>
                                      </p:cBhvr>
                                      <p:to>
                                        <p:strVal val="visible"/>
                                      </p:to>
                                    </p:set>
                                    <p:animEffect transition="in" filter="blinds(horizontal)">
                                      <p:cBhvr>
                                        <p:cTn id="12" dur="500"/>
                                        <p:tgtEl>
                                          <p:spTgt spid="348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846"/>
                                        </p:tgtEl>
                                        <p:attrNameLst>
                                          <p:attrName>style.visibility</p:attrName>
                                        </p:attrNameLst>
                                      </p:cBhvr>
                                      <p:to>
                                        <p:strVal val="visible"/>
                                      </p:to>
                                    </p:set>
                                    <p:animEffect transition="in" filter="blinds(horizontal)">
                                      <p:cBhvr>
                                        <p:cTn id="17" dur="500"/>
                                        <p:tgtEl>
                                          <p:spTgt spid="34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p:bldP spid="348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E12797F2-F18D-4AE3-8945-883C279517DC}"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r>
              <a:rPr lang="en-US" smtClean="0"/>
              <a:t>SAT II Subjects: Optional</a:t>
            </a:r>
          </a:p>
        </p:txBody>
      </p:sp>
      <p:pic>
        <p:nvPicPr>
          <p:cNvPr id="32771" name="Picture 4"/>
          <p:cNvPicPr>
            <a:picLocks noChangeAspect="1" noChangeArrowheads="1"/>
          </p:cNvPicPr>
          <p:nvPr/>
        </p:nvPicPr>
        <p:blipFill>
          <a:blip r:embed="rId2"/>
          <a:srcRect/>
          <a:stretch>
            <a:fillRect/>
          </a:stretch>
        </p:blipFill>
        <p:spPr bwMode="auto">
          <a:xfrm>
            <a:off x="533400" y="1371600"/>
            <a:ext cx="5486400" cy="3624263"/>
          </a:xfrm>
          <a:prstGeom prst="rect">
            <a:avLst/>
          </a:prstGeom>
          <a:noFill/>
          <a:ln w="9525">
            <a:noFill/>
            <a:miter lim="800000"/>
            <a:headEnd/>
            <a:tailEnd/>
          </a:ln>
        </p:spPr>
      </p:pic>
      <p:pic>
        <p:nvPicPr>
          <p:cNvPr id="32772" name="Picture 5"/>
          <p:cNvPicPr>
            <a:picLocks noChangeAspect="1" noChangeArrowheads="1"/>
          </p:cNvPicPr>
          <p:nvPr/>
        </p:nvPicPr>
        <p:blipFill>
          <a:blip r:embed="rId3"/>
          <a:srcRect/>
          <a:stretch>
            <a:fillRect/>
          </a:stretch>
        </p:blipFill>
        <p:spPr bwMode="auto">
          <a:xfrm>
            <a:off x="457200" y="4953000"/>
            <a:ext cx="7620000" cy="411163"/>
          </a:xfrm>
          <a:prstGeom prst="rect">
            <a:avLst/>
          </a:prstGeom>
          <a:noFill/>
          <a:ln w="9525">
            <a:noFill/>
            <a:miter lim="800000"/>
            <a:headEnd/>
            <a:tailEnd/>
          </a:ln>
        </p:spPr>
      </p:pic>
      <p:sp>
        <p:nvSpPr>
          <p:cNvPr id="32773" name="Rectangle 6"/>
          <p:cNvSpPr>
            <a:spLocks noChangeArrowheads="1"/>
          </p:cNvSpPr>
          <p:nvPr/>
        </p:nvSpPr>
        <p:spPr bwMode="auto">
          <a:xfrm>
            <a:off x="457200" y="5392738"/>
            <a:ext cx="7315200" cy="1190625"/>
          </a:xfrm>
          <a:prstGeom prst="rect">
            <a:avLst/>
          </a:prstGeom>
          <a:noFill/>
          <a:ln w="9525">
            <a:noFill/>
            <a:miter lim="800000"/>
            <a:headEnd/>
            <a:tailEnd/>
          </a:ln>
        </p:spPr>
        <p:txBody>
          <a:bodyPr>
            <a:spAutoFit/>
          </a:bodyPr>
          <a:lstStyle/>
          <a:p>
            <a:r>
              <a:rPr lang="en-US" sz="1800"/>
              <a:t>Some campuses may recommend SAT Subject Tests for specific majors: </a:t>
            </a:r>
            <a:r>
              <a:rPr lang="en-US" altLang="zh-TW" sz="1800" b="1"/>
              <a:t>Highly recommended for Engineering &amp; Science Majors</a:t>
            </a:r>
            <a:endParaRPr lang="en-US" sz="1800"/>
          </a:p>
          <a:p>
            <a:r>
              <a:rPr lang="en-US" sz="1800">
                <a:solidFill>
                  <a:srgbClr val="0171B6"/>
                </a:solidFill>
                <a:hlinkClick r:id="rId4"/>
              </a:rPr>
              <a:t>http://www.universityofcalifornia.edu/admissions/freshman/requirements/examination-requirement/SAT-subject-tests/</a:t>
            </a:r>
            <a:endParaRPr lang="en-US" sz="1800">
              <a:solidFill>
                <a:srgbClr val="0171B6"/>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336F470D-96CF-4319-A523-00B32919DD14}"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mtClean="0"/>
              <a:t>SAT vs. ACT</a:t>
            </a:r>
          </a:p>
        </p:txBody>
      </p:sp>
      <p:graphicFrame>
        <p:nvGraphicFramePr>
          <p:cNvPr id="59465" name="Group 73"/>
          <p:cNvGraphicFramePr>
            <a:graphicFrameLocks noGrp="1"/>
          </p:cNvGraphicFramePr>
          <p:nvPr>
            <p:ph idx="4294967295"/>
          </p:nvPr>
        </p:nvGraphicFramePr>
        <p:xfrm>
          <a:off x="457200" y="1600200"/>
          <a:ext cx="7620000" cy="3505200"/>
        </p:xfrm>
        <a:graphic>
          <a:graphicData uri="http://schemas.openxmlformats.org/drawingml/2006/table">
            <a:tbl>
              <a:tblPr/>
              <a:tblGrid>
                <a:gridCol w="3810000"/>
                <a:gridCol w="3810000"/>
              </a:tblGrid>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Arial" charset="0"/>
                        </a:rPr>
                        <a:t>SAT I (Reasoning Test)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Arial" charset="0"/>
                        </a:rPr>
                        <a:t>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Writing</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作文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Writing</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作文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Verbal-</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TW" altLang="en-US" sz="2000" b="0" i="0" u="none" strike="noStrike" cap="none" normalizeH="0" baseline="0" smtClean="0">
                          <a:ln>
                            <a:noFill/>
                          </a:ln>
                          <a:solidFill>
                            <a:schemeClr val="tx1"/>
                          </a:solidFill>
                          <a:effectLst/>
                          <a:latin typeface="Calibri" pitchFamily="34" charset="0"/>
                          <a:ea typeface="PMingLiU" pitchFamily="18" charset="-120"/>
                          <a:cs typeface="Arial" charset="0"/>
                        </a:rPr>
                        <a:t>英文 </a:t>
                      </a: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Verbal</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TW" altLang="en-US" sz="2000" b="0" i="0" u="none" strike="noStrike" cap="none" normalizeH="0" baseline="0" smtClean="0">
                          <a:ln>
                            <a:noFill/>
                          </a:ln>
                          <a:solidFill>
                            <a:schemeClr val="tx1"/>
                          </a:solidFill>
                          <a:effectLst/>
                          <a:latin typeface="Calibri" pitchFamily="34" charset="0"/>
                          <a:ea typeface="PMingLiU" pitchFamily="18" charset="-120"/>
                          <a:cs typeface="Arial" charset="0"/>
                        </a:rPr>
                        <a:t>英文 </a:t>
                      </a: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Math</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數學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Math-</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數學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613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Science Reasonin</a:t>
                      </a:r>
                      <a:r>
                        <a:rPr kumimoji="0" lang="en-US" altLang="zh-TW" sz="2000" b="0" i="0" u="none" strike="noStrike" cap="none" normalizeH="0" baseline="0" smtClean="0">
                          <a:ln>
                            <a:noFill/>
                          </a:ln>
                          <a:solidFill>
                            <a:schemeClr val="tx1"/>
                          </a:solidFill>
                          <a:effectLst/>
                          <a:latin typeface="Times New Roman" pitchFamily="18" charset="0"/>
                          <a:ea typeface="PMingLiU" pitchFamily="18" charset="-120"/>
                          <a:cs typeface="Arial" charset="0"/>
                        </a:rPr>
                        <a:t>g</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科學推理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Reading</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閱讀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818" name="Content Placeholder 2"/>
          <p:cNvSpPr>
            <a:spLocks/>
          </p:cNvSpPr>
          <p:nvPr/>
        </p:nvSpPr>
        <p:spPr bwMode="auto">
          <a:xfrm>
            <a:off x="457200" y="5334000"/>
            <a:ext cx="6858000" cy="3048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pPr>
            <a:r>
              <a:rPr lang="en-US" altLang="zh-TW" sz="2200" b="1">
                <a:latin typeface="Calibri" pitchFamily="34" charset="0"/>
              </a:rPr>
              <a:t>ACT: No penalty for wrong answers</a:t>
            </a:r>
          </a:p>
          <a:p>
            <a:pPr marL="342900" indent="-228600">
              <a:spcBef>
                <a:spcPct val="20000"/>
              </a:spcBef>
              <a:buClr>
                <a:schemeClr val="accent1"/>
              </a:buClr>
              <a:buFont typeface="Arial" charset="0"/>
              <a:buChar char="•"/>
            </a:pPr>
            <a:r>
              <a:rPr lang="en-US" altLang="zh-TW" sz="2200" b="1">
                <a:latin typeface="Calibri" pitchFamily="34" charset="0"/>
              </a:rPr>
              <a:t>SAT: Take away a ¼ of a point for wrong answers.</a:t>
            </a:r>
            <a:endParaRPr lang="en-US" sz="2200" b="1">
              <a:latin typeface="Calibri"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BA2C63F8-264D-4FC9-968B-8A2AB78F3337}"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mtClean="0"/>
              <a:t>Subject Requirements</a:t>
            </a:r>
          </a:p>
        </p:txBody>
      </p:sp>
      <p:sp>
        <p:nvSpPr>
          <p:cNvPr id="35843" name="Content Placeholder 2"/>
          <p:cNvSpPr>
            <a:spLocks noGrp="1"/>
          </p:cNvSpPr>
          <p:nvPr>
            <p:ph idx="4294967295"/>
          </p:nvPr>
        </p:nvSpPr>
        <p:spPr>
          <a:xfrm>
            <a:off x="228600" y="1371600"/>
            <a:ext cx="8305800" cy="5029200"/>
          </a:xfrm>
        </p:spPr>
        <p:txBody>
          <a:bodyPr/>
          <a:lstStyle/>
          <a:p>
            <a:pPr eaLnBrk="1" hangingPunct="1">
              <a:buFont typeface="Arial" charset="0"/>
              <a:buNone/>
            </a:pPr>
            <a:r>
              <a:rPr lang="en-US" sz="2900" smtClean="0"/>
              <a:t>Complete “a-g” subjects: doorways.ucop.edu/list</a:t>
            </a:r>
          </a:p>
          <a:p>
            <a:pPr marL="742950" lvl="1" indent="-285750" eaLnBrk="1" hangingPunct="1">
              <a:buClr>
                <a:schemeClr val="tx1"/>
              </a:buClr>
              <a:buFont typeface="Arial" charset="0"/>
              <a:buNone/>
            </a:pPr>
            <a:r>
              <a:rPr lang="en-US" sz="2400" smtClean="0">
                <a:solidFill>
                  <a:schemeClr val="hlink"/>
                </a:solidFill>
              </a:rPr>
              <a:t>	a) 2 years of history/social studies</a:t>
            </a:r>
          </a:p>
          <a:p>
            <a:pPr marL="742950" lvl="1" indent="-285750" eaLnBrk="1" hangingPunct="1">
              <a:buClr>
                <a:schemeClr val="tx1"/>
              </a:buClr>
              <a:buFont typeface="Arial" charset="0"/>
              <a:buNone/>
            </a:pPr>
            <a:r>
              <a:rPr lang="en-US" sz="2400" smtClean="0">
                <a:solidFill>
                  <a:schemeClr val="hlink"/>
                </a:solidFill>
              </a:rPr>
              <a:t>	b) 4 years of English</a:t>
            </a:r>
          </a:p>
          <a:p>
            <a:pPr marL="742950" lvl="1" indent="-285750" eaLnBrk="1" hangingPunct="1">
              <a:buClr>
                <a:schemeClr val="tx1"/>
              </a:buClr>
              <a:buFont typeface="Arial" charset="0"/>
              <a:buNone/>
            </a:pPr>
            <a:r>
              <a:rPr lang="en-US" sz="2400" smtClean="0">
                <a:solidFill>
                  <a:schemeClr val="hlink"/>
                </a:solidFill>
              </a:rPr>
              <a:t>	c) 3 years of math</a:t>
            </a:r>
          </a:p>
          <a:p>
            <a:pPr marL="742950" lvl="1" indent="-285750" eaLnBrk="1" hangingPunct="1">
              <a:buClr>
                <a:schemeClr val="tx1"/>
              </a:buClr>
              <a:buFont typeface="Arial" charset="0"/>
              <a:buNone/>
            </a:pPr>
            <a:r>
              <a:rPr lang="en-US" sz="2400" smtClean="0">
                <a:solidFill>
                  <a:schemeClr val="hlink"/>
                </a:solidFill>
              </a:rPr>
              <a:t>	d) 2 years of lab science (one physical science &amp; one biological)</a:t>
            </a:r>
          </a:p>
          <a:p>
            <a:pPr marL="742950" lvl="1" indent="-285750" eaLnBrk="1" hangingPunct="1">
              <a:buClr>
                <a:schemeClr val="tx1"/>
              </a:buClr>
              <a:buFont typeface="Arial" charset="0"/>
              <a:buNone/>
            </a:pPr>
            <a:r>
              <a:rPr lang="en-US" sz="2400" smtClean="0">
                <a:solidFill>
                  <a:schemeClr val="hlink"/>
                </a:solidFill>
              </a:rPr>
              <a:t>	e) 2 years of a language other than English: Chinese, Spanish, French</a:t>
            </a:r>
          </a:p>
          <a:p>
            <a:pPr marL="742950" lvl="1" indent="-285750" eaLnBrk="1" hangingPunct="1">
              <a:buClr>
                <a:schemeClr val="tx1"/>
              </a:buClr>
              <a:buFont typeface="Arial" charset="0"/>
              <a:buNone/>
            </a:pPr>
            <a:r>
              <a:rPr lang="en-US" sz="2400" smtClean="0">
                <a:solidFill>
                  <a:schemeClr val="hlink"/>
                </a:solidFill>
              </a:rPr>
              <a:t>	f) 1 year of a Visual or Performing Art course</a:t>
            </a:r>
          </a:p>
          <a:p>
            <a:pPr marL="742950" lvl="1" indent="-285750" eaLnBrk="1" hangingPunct="1">
              <a:buClr>
                <a:schemeClr val="tx1"/>
              </a:buClr>
              <a:buFont typeface="Arial" charset="0"/>
              <a:buNone/>
            </a:pPr>
            <a:r>
              <a:rPr lang="en-US" sz="2400" smtClean="0">
                <a:solidFill>
                  <a:schemeClr val="hlink"/>
                </a:solidFill>
              </a:rPr>
              <a:t>	g) 1 additional college prep elective course that falls within the a-f subjects</a:t>
            </a:r>
          </a:p>
          <a:p>
            <a:pPr eaLnBrk="1" hangingPunct="1">
              <a:buClr>
                <a:schemeClr val="tx1"/>
              </a:buClr>
            </a:pPr>
            <a:endParaRPr lang="en-US" sz="2400" smtClean="0">
              <a:solidFill>
                <a:schemeClr val="hlink"/>
              </a:solidFill>
            </a:endParaRPr>
          </a:p>
          <a:p>
            <a:pPr algn="ctr" eaLnBrk="1" hangingPunct="1">
              <a:buFont typeface="Arial" charset="0"/>
              <a:buNone/>
            </a:pPr>
            <a:endParaRPr lang="zh-TW" altLang="en-US" sz="2000" b="1" u="sng" smtClean="0">
              <a:ea typeface="宋体" pitchFamily="2" charset="-122"/>
            </a:endParaRPr>
          </a:p>
          <a:p>
            <a:pPr eaLnBrk="1" hangingPunct="1"/>
            <a:endParaRPr lang="en-US" sz="2000" u="sng"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32AD4BC8-9F47-4D8C-BBD6-F4FDF179AE80}"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z="3200" smtClean="0"/>
              <a:t>What are the rules on repeating courses?</a:t>
            </a:r>
            <a:r>
              <a:rPr lang="en-US" sz="4200" smtClean="0"/>
              <a:t> </a:t>
            </a:r>
          </a:p>
        </p:txBody>
      </p:sp>
      <p:sp>
        <p:nvSpPr>
          <p:cNvPr id="36867" name="Content Placeholder 2"/>
          <p:cNvSpPr>
            <a:spLocks noGrp="1"/>
          </p:cNvSpPr>
          <p:nvPr>
            <p:ph idx="4294967295"/>
          </p:nvPr>
        </p:nvSpPr>
        <p:spPr/>
        <p:txBody>
          <a:bodyPr/>
          <a:lstStyle/>
          <a:p>
            <a:pPr eaLnBrk="1" hangingPunct="1">
              <a:lnSpc>
                <a:spcPct val="80000"/>
              </a:lnSpc>
            </a:pPr>
            <a:r>
              <a:rPr lang="en-US" sz="2400" smtClean="0">
                <a:latin typeface="Garamond" pitchFamily="18" charset="0"/>
              </a:rPr>
              <a:t>A course in which a D/F is earned can be repeated with a course that has the same curriculum</a:t>
            </a:r>
          </a:p>
          <a:p>
            <a:pPr eaLnBrk="1" hangingPunct="1">
              <a:lnSpc>
                <a:spcPct val="80000"/>
              </a:lnSpc>
              <a:buFont typeface="Arial" charset="0"/>
              <a:buNone/>
            </a:pPr>
            <a:endParaRPr lang="en-US" sz="2400" smtClean="0">
              <a:latin typeface="Garamond" pitchFamily="18" charset="0"/>
            </a:endParaRPr>
          </a:p>
          <a:p>
            <a:pPr eaLnBrk="1" hangingPunct="1">
              <a:lnSpc>
                <a:spcPct val="80000"/>
              </a:lnSpc>
              <a:buFont typeface="Arial" charset="0"/>
              <a:buNone/>
            </a:pPr>
            <a:r>
              <a:rPr lang="en-US" sz="2600" smtClean="0">
                <a:solidFill>
                  <a:schemeClr val="hlink"/>
                </a:solidFill>
                <a:latin typeface="Garamond" pitchFamily="18" charset="0"/>
              </a:rPr>
              <a:t>If a C or better is earned, the original D/F will </a:t>
            </a:r>
            <a:r>
              <a:rPr lang="en-US" sz="2600" u="sng" smtClean="0">
                <a:solidFill>
                  <a:schemeClr val="hlink"/>
                </a:solidFill>
                <a:latin typeface="Garamond" pitchFamily="18" charset="0"/>
              </a:rPr>
              <a:t>not</a:t>
            </a:r>
            <a:r>
              <a:rPr lang="en-US" sz="2600" smtClean="0">
                <a:solidFill>
                  <a:schemeClr val="hlink"/>
                </a:solidFill>
                <a:latin typeface="Garamond" pitchFamily="18" charset="0"/>
              </a:rPr>
              <a:t> be included in the GPA calculation.</a:t>
            </a:r>
            <a:r>
              <a:rPr lang="en-US" sz="2600" smtClean="0">
                <a:latin typeface="Garamond" pitchFamily="18" charset="0"/>
              </a:rPr>
              <a:t> </a:t>
            </a:r>
            <a:r>
              <a:rPr lang="en-US" sz="2600" b="1" smtClean="0">
                <a:solidFill>
                  <a:schemeClr val="hlink"/>
                </a:solidFill>
                <a:latin typeface="Garamond" pitchFamily="18" charset="0"/>
              </a:rPr>
              <a:t>Only the new grade will be used in the GPA calculation.</a:t>
            </a:r>
          </a:p>
          <a:p>
            <a:pPr eaLnBrk="1" hangingPunct="1">
              <a:lnSpc>
                <a:spcPct val="80000"/>
              </a:lnSpc>
              <a:buFontTx/>
              <a:buNone/>
            </a:pPr>
            <a:endParaRPr lang="en-US" sz="2400" b="1" smtClean="0">
              <a:solidFill>
                <a:srgbClr val="FFCC00"/>
              </a:solidFill>
              <a:latin typeface="Garamond" pitchFamily="18" charset="0"/>
            </a:endParaRPr>
          </a:p>
          <a:p>
            <a:pPr eaLnBrk="1" hangingPunct="1">
              <a:lnSpc>
                <a:spcPct val="80000"/>
              </a:lnSpc>
            </a:pPr>
            <a:r>
              <a:rPr lang="en-US" sz="2400" smtClean="0">
                <a:latin typeface="Garamond" pitchFamily="18" charset="0"/>
              </a:rPr>
              <a:t>Students must list </a:t>
            </a:r>
            <a:r>
              <a:rPr lang="en-US" sz="2400" b="1" u="sng" smtClean="0">
                <a:solidFill>
                  <a:schemeClr val="hlink"/>
                </a:solidFill>
                <a:latin typeface="Garamond" pitchFamily="18" charset="0"/>
              </a:rPr>
              <a:t>all courses</a:t>
            </a:r>
            <a:r>
              <a:rPr lang="en-US" sz="2400" smtClean="0">
                <a:solidFill>
                  <a:schemeClr val="hlink"/>
                </a:solidFill>
                <a:latin typeface="Garamond" pitchFamily="18" charset="0"/>
              </a:rPr>
              <a:t>,</a:t>
            </a:r>
            <a:r>
              <a:rPr lang="en-US" sz="2400" smtClean="0">
                <a:latin typeface="Garamond" pitchFamily="18" charset="0"/>
              </a:rPr>
              <a:t> including the original course, on their application.</a:t>
            </a:r>
          </a:p>
          <a:p>
            <a:pPr eaLnBrk="1" hangingPunct="1"/>
            <a:endParaRPr lang="en-US" sz="240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D550AE39-8C56-4838-BA33-ED179876C331}" type="datetime1">
              <a:rPr lang="en-US"/>
              <a:pPr>
                <a:defRPr/>
              </a:pPr>
              <a:t>9/27/2011</a:t>
            </a:fld>
            <a:endParaRPr lang="en-US"/>
          </a:p>
        </p:txBody>
      </p:sp>
      <p:sp>
        <p:nvSpPr>
          <p:cNvPr id="39938" name="Rectangle 2"/>
          <p:cNvSpPr>
            <a:spLocks noGrp="1"/>
          </p:cNvSpPr>
          <p:nvPr>
            <p:ph type="title"/>
          </p:nvPr>
        </p:nvSpPr>
        <p:spPr bwMode="auto">
          <a:xfrm>
            <a:off x="0" y="1981200"/>
            <a:ext cx="1447800" cy="1524000"/>
          </a:xfrm>
        </p:spPr>
        <p:txBody>
          <a:bodyPr wrap="square" numCol="1" anchorCtr="0" compatLnSpc="1">
            <a:prstTxWarp prst="textNoShape">
              <a:avLst/>
            </a:prstTxWarp>
          </a:bodyPr>
          <a:lstStyle/>
          <a:p>
            <a:r>
              <a:rPr lang="en-US" sz="4200" smtClean="0"/>
              <a:t>Your</a:t>
            </a:r>
            <a:br>
              <a:rPr lang="en-US" sz="4200" smtClean="0"/>
            </a:br>
            <a:r>
              <a:rPr lang="en-US" sz="4200" smtClean="0"/>
              <a:t>Story</a:t>
            </a:r>
            <a:endParaRPr lang="en-US" sz="2400" smtClean="0"/>
          </a:p>
        </p:txBody>
      </p:sp>
      <p:pic>
        <p:nvPicPr>
          <p:cNvPr id="18435" name="Picture 5" descr="earth"/>
          <p:cNvPicPr>
            <a:picLocks noChangeAspect="1" noChangeArrowheads="1"/>
          </p:cNvPicPr>
          <p:nvPr>
            <p:ph type="body" idx="1"/>
          </p:nvPr>
        </p:nvPicPr>
        <p:blipFill>
          <a:blip r:embed="rId2"/>
          <a:srcRect/>
          <a:stretch>
            <a:fillRect/>
          </a:stretch>
        </p:blipFill>
        <p:spPr>
          <a:xfrm>
            <a:off x="1676400" y="0"/>
            <a:ext cx="6781800" cy="6858000"/>
          </a:xfrm>
        </p:spPr>
      </p:pic>
      <p:sp>
        <p:nvSpPr>
          <p:cNvPr id="18436" name="AutoShape 5"/>
          <p:cNvSpPr>
            <a:spLocks noChangeArrowheads="1"/>
          </p:cNvSpPr>
          <p:nvPr/>
        </p:nvSpPr>
        <p:spPr bwMode="auto">
          <a:xfrm>
            <a:off x="3962400" y="2743200"/>
            <a:ext cx="304800" cy="228600"/>
          </a:xfrm>
          <a:prstGeom prst="smileyFace">
            <a:avLst>
              <a:gd name="adj" fmla="val 4653"/>
            </a:avLst>
          </a:prstGeom>
          <a:solidFill>
            <a:schemeClr val="accent1"/>
          </a:solidFill>
          <a:ln w="9525">
            <a:solidFill>
              <a:schemeClr val="tx1"/>
            </a:solidFill>
            <a:round/>
            <a:headEnd/>
            <a:tailEnd/>
          </a:ln>
        </p:spPr>
        <p:txBody>
          <a:bodyPr wrap="none" anchor="ctr"/>
          <a:lstStyle/>
          <a:p>
            <a:endParaRPr lang="en-US" sz="18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A7A59FF8-73A8-4F55-9051-3D08B69EE71B}"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mtClean="0"/>
              <a:t>Calculating UC &amp; CSU GPA</a:t>
            </a:r>
          </a:p>
        </p:txBody>
      </p:sp>
      <p:pic>
        <p:nvPicPr>
          <p:cNvPr id="37891" name="Picture 4"/>
          <p:cNvPicPr>
            <a:picLocks noChangeAspect="1" noChangeArrowheads="1"/>
          </p:cNvPicPr>
          <p:nvPr/>
        </p:nvPicPr>
        <p:blipFill>
          <a:blip r:embed="rId2"/>
          <a:srcRect/>
          <a:stretch>
            <a:fillRect/>
          </a:stretch>
        </p:blipFill>
        <p:spPr bwMode="auto">
          <a:xfrm>
            <a:off x="457200" y="1295400"/>
            <a:ext cx="8686800" cy="657225"/>
          </a:xfrm>
          <a:prstGeom prst="rect">
            <a:avLst/>
          </a:prstGeom>
          <a:noFill/>
          <a:ln w="9525">
            <a:noFill/>
            <a:miter lim="800000"/>
            <a:headEnd/>
            <a:tailEnd/>
          </a:ln>
        </p:spPr>
      </p:pic>
      <p:sp>
        <p:nvSpPr>
          <p:cNvPr id="37892" name="Content Placeholder 2"/>
          <p:cNvSpPr>
            <a:spLocks/>
          </p:cNvSpPr>
          <p:nvPr/>
        </p:nvSpPr>
        <p:spPr bwMode="auto">
          <a:xfrm>
            <a:off x="152400" y="2057400"/>
            <a:ext cx="5257800" cy="3048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pPr>
            <a:r>
              <a:rPr lang="en-US" altLang="zh-TW" sz="2200" b="1">
                <a:latin typeface="Calibri" pitchFamily="34" charset="0"/>
              </a:rPr>
              <a:t>Use 10</a:t>
            </a:r>
            <a:r>
              <a:rPr lang="en-US" altLang="zh-TW" sz="2200" b="1" baseline="30000">
                <a:latin typeface="Calibri" pitchFamily="34" charset="0"/>
              </a:rPr>
              <a:t>th</a:t>
            </a:r>
            <a:r>
              <a:rPr lang="en-US" altLang="zh-TW" sz="2200" b="1">
                <a:latin typeface="Calibri" pitchFamily="34" charset="0"/>
              </a:rPr>
              <a:t> grade and 11</a:t>
            </a:r>
            <a:r>
              <a:rPr lang="en-US" altLang="zh-TW" sz="2200" b="1" baseline="30000">
                <a:latin typeface="Calibri" pitchFamily="34" charset="0"/>
              </a:rPr>
              <a:t>th</a:t>
            </a:r>
            <a:r>
              <a:rPr lang="en-US" altLang="zh-TW" sz="2200" b="1">
                <a:latin typeface="Calibri" pitchFamily="34" charset="0"/>
              </a:rPr>
              <a:t> grade a-g classes</a:t>
            </a:r>
          </a:p>
          <a:p>
            <a:pPr marL="342900" indent="-228600">
              <a:spcBef>
                <a:spcPct val="20000"/>
              </a:spcBef>
              <a:buClr>
                <a:schemeClr val="accent1"/>
              </a:buClr>
              <a:buFont typeface="Arial" charset="0"/>
              <a:buChar char="•"/>
            </a:pPr>
            <a:r>
              <a:rPr lang="en-US" altLang="zh-TW" sz="2200" b="1">
                <a:latin typeface="Calibri" pitchFamily="34" charset="0"/>
              </a:rPr>
              <a:t>Count the # of semesters for honors/AP </a:t>
            </a:r>
          </a:p>
          <a:p>
            <a:pPr marL="342900" indent="-228600">
              <a:spcBef>
                <a:spcPct val="20000"/>
              </a:spcBef>
              <a:buClr>
                <a:schemeClr val="accent1"/>
              </a:buClr>
              <a:buFont typeface="Arial" charset="0"/>
              <a:buChar char="•"/>
            </a:pPr>
            <a:r>
              <a:rPr lang="en-US" sz="2200">
                <a:latin typeface="Calibri" pitchFamily="34" charset="0"/>
              </a:rPr>
              <a:t>A-G Course list: </a:t>
            </a:r>
            <a:r>
              <a:rPr lang="en-US" sz="2200">
                <a:latin typeface="Calibri" pitchFamily="34" charset="0"/>
                <a:hlinkClick r:id="rId3"/>
              </a:rPr>
              <a:t>doorways.ucop.edu/list/</a:t>
            </a:r>
            <a:r>
              <a:rPr lang="en-US" sz="2200">
                <a:latin typeface="Calibri" pitchFamily="34" charset="0"/>
              </a:rPr>
              <a:t> </a:t>
            </a:r>
          </a:p>
          <a:p>
            <a:pPr marL="342900" indent="-228600">
              <a:spcBef>
                <a:spcPct val="20000"/>
              </a:spcBef>
              <a:buClr>
                <a:schemeClr val="accent1"/>
              </a:buClr>
              <a:buFont typeface="Arial" charset="0"/>
              <a:buChar char="•"/>
            </a:pPr>
            <a:r>
              <a:rPr lang="en-US" sz="2200">
                <a:latin typeface="Calibri" pitchFamily="34" charset="0"/>
              </a:rPr>
              <a:t>9</a:t>
            </a:r>
            <a:r>
              <a:rPr lang="en-US" sz="2200" baseline="30000">
                <a:latin typeface="Calibri" pitchFamily="34" charset="0"/>
              </a:rPr>
              <a:t>th</a:t>
            </a:r>
            <a:r>
              <a:rPr lang="en-US" sz="2200">
                <a:latin typeface="Calibri" pitchFamily="34" charset="0"/>
              </a:rPr>
              <a:t> grade and </a:t>
            </a:r>
            <a:r>
              <a:rPr lang="en-US" sz="2200" u="sng">
                <a:latin typeface="Calibri" pitchFamily="34" charset="0"/>
              </a:rPr>
              <a:t>12</a:t>
            </a:r>
            <a:r>
              <a:rPr lang="en-US" sz="2200" u="sng" baseline="30000">
                <a:latin typeface="Calibri" pitchFamily="34" charset="0"/>
              </a:rPr>
              <a:t>th</a:t>
            </a:r>
            <a:r>
              <a:rPr lang="en-US" sz="2200" u="sng">
                <a:latin typeface="Calibri" pitchFamily="34" charset="0"/>
              </a:rPr>
              <a:t> grade still matters</a:t>
            </a:r>
            <a:r>
              <a:rPr lang="en-US" sz="2200">
                <a:latin typeface="Calibri" pitchFamily="34" charset="0"/>
              </a:rPr>
              <a:t>!</a:t>
            </a:r>
          </a:p>
          <a:p>
            <a:pPr marL="342900" indent="-228600">
              <a:spcBef>
                <a:spcPct val="20000"/>
              </a:spcBef>
              <a:buClr>
                <a:schemeClr val="accent1"/>
              </a:buClr>
              <a:buFont typeface="Arial" charset="0"/>
              <a:buChar char="•"/>
            </a:pPr>
            <a:r>
              <a:rPr lang="en-US" sz="2200">
                <a:latin typeface="Calibri" pitchFamily="34" charset="0"/>
              </a:rPr>
              <a:t>Make up any D or F grades for A-G classes with Night-School &amp; Cyber-High</a:t>
            </a:r>
          </a:p>
          <a:p>
            <a:pPr marL="342900" indent="-228600">
              <a:spcBef>
                <a:spcPct val="20000"/>
              </a:spcBef>
              <a:buClr>
                <a:schemeClr val="accent1"/>
              </a:buClr>
              <a:buFont typeface="Arial" charset="0"/>
              <a:buChar char="•"/>
            </a:pPr>
            <a:r>
              <a:rPr lang="en-US" sz="2200">
                <a:latin typeface="Calibri" pitchFamily="34" charset="0"/>
              </a:rPr>
              <a:t>Do not count: P.E, JROTC, Remedial class</a:t>
            </a:r>
          </a:p>
        </p:txBody>
      </p:sp>
      <p:pic>
        <p:nvPicPr>
          <p:cNvPr id="37893" name="Picture 8"/>
          <p:cNvPicPr>
            <a:picLocks noChangeAspect="1" noChangeArrowheads="1"/>
          </p:cNvPicPr>
          <p:nvPr/>
        </p:nvPicPr>
        <p:blipFill>
          <a:blip r:embed="rId4"/>
          <a:srcRect/>
          <a:stretch>
            <a:fillRect/>
          </a:stretch>
        </p:blipFill>
        <p:spPr bwMode="auto">
          <a:xfrm>
            <a:off x="5410200" y="2133600"/>
            <a:ext cx="2578100" cy="4495800"/>
          </a:xfrm>
          <a:prstGeom prst="rect">
            <a:avLst/>
          </a:prstGeom>
          <a:noFill/>
          <a:ln w="9525">
            <a:noFill/>
            <a:miter lim="800000"/>
            <a:headEnd/>
            <a:tailEnd/>
          </a:ln>
        </p:spPr>
      </p:pic>
      <p:graphicFrame>
        <p:nvGraphicFramePr>
          <p:cNvPr id="37956" name="Group 68"/>
          <p:cNvGraphicFramePr>
            <a:graphicFrameLocks noGrp="1"/>
          </p:cNvGraphicFramePr>
          <p:nvPr/>
        </p:nvGraphicFramePr>
        <p:xfrm>
          <a:off x="228600" y="5105400"/>
          <a:ext cx="5105400" cy="1190625"/>
        </p:xfrm>
        <a:graphic>
          <a:graphicData uri="http://schemas.openxmlformats.org/drawingml/2006/table">
            <a:tbl>
              <a:tblPr/>
              <a:tblGrid>
                <a:gridCol w="2209800"/>
                <a:gridCol w="1600200"/>
                <a:gridCol w="1295400"/>
              </a:tblGrid>
              <a:tr h="6858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rgbClr val="0A0A98"/>
                          </a:solidFill>
                          <a:effectLst/>
                          <a:latin typeface="Calibri" pitchFamily="34" charset="0"/>
                        </a:rPr>
                        <a:t>Fall: American Democracy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rgbClr val="0A0A98"/>
                          </a:solidFill>
                          <a:effectLst/>
                          <a:latin typeface="Calibri" pitchFamily="34" charset="0"/>
                        </a:rPr>
                        <a:t>In Progress (IP)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endParaRPr kumimoji="0" lang="en-US" sz="20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38">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hlink"/>
                          </a:solidFill>
                          <a:effectLst/>
                          <a:latin typeface="Calibri" pitchFamily="34" charset="0"/>
                        </a:rPr>
                        <a:t>Spring: Economics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endParaRPr kumimoji="0" lang="en-US" sz="2000" b="0" i="0" u="none" strike="noStrike" cap="none" normalizeH="0" baseline="0" smtClean="0">
                        <a:ln>
                          <a:noFill/>
                        </a:ln>
                        <a:solidFill>
                          <a:schemeClr val="hlink"/>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hlink"/>
                          </a:solidFill>
                          <a:effectLst/>
                          <a:latin typeface="Calibri" pitchFamily="34" charset="0"/>
                        </a:rPr>
                        <a:t>Plan (PL)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57" name="Oval 45"/>
          <p:cNvSpPr>
            <a:spLocks noChangeArrowheads="1"/>
          </p:cNvSpPr>
          <p:nvPr/>
        </p:nvSpPr>
        <p:spPr bwMode="auto">
          <a:xfrm>
            <a:off x="152400" y="3810000"/>
            <a:ext cx="1752600" cy="762000"/>
          </a:xfrm>
          <a:prstGeom prst="ellipse">
            <a:avLst/>
          </a:prstGeom>
          <a:noFill/>
          <a:ln w="9525">
            <a:solidFill>
              <a:srgbClr val="000080"/>
            </a:solidFill>
            <a:round/>
            <a:headEnd/>
            <a:tailEnd/>
          </a:ln>
          <a:effectLst/>
        </p:spPr>
        <p:txBody>
          <a:bodyPr wrap="none" anchor="ctr"/>
          <a:lstStyle/>
          <a:p>
            <a:endParaRPr lang="en-US"/>
          </a:p>
        </p:txBody>
      </p:sp>
      <p:sp>
        <p:nvSpPr>
          <p:cNvPr id="7"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4C6BAABB-781F-4226-98CE-1D92199DEA54}"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pic>
        <p:nvPicPr>
          <p:cNvPr id="38914" name="Picture 6"/>
          <p:cNvPicPr>
            <a:picLocks noChangeAspect="1" noChangeArrowheads="1"/>
          </p:cNvPicPr>
          <p:nvPr/>
        </p:nvPicPr>
        <p:blipFill>
          <a:blip r:embed="rId2"/>
          <a:srcRect/>
          <a:stretch>
            <a:fillRect/>
          </a:stretch>
        </p:blipFill>
        <p:spPr bwMode="auto">
          <a:xfrm>
            <a:off x="4191000" y="0"/>
            <a:ext cx="4191000" cy="4419600"/>
          </a:xfrm>
          <a:prstGeom prst="rect">
            <a:avLst/>
          </a:prstGeom>
          <a:noFill/>
          <a:ln w="9525">
            <a:noFill/>
            <a:miter lim="800000"/>
            <a:headEnd/>
            <a:tailEnd/>
          </a:ln>
        </p:spPr>
      </p:pic>
      <p:pic>
        <p:nvPicPr>
          <p:cNvPr id="38915" name="Picture 7"/>
          <p:cNvPicPr>
            <a:picLocks noChangeAspect="1" noChangeArrowheads="1"/>
          </p:cNvPicPr>
          <p:nvPr/>
        </p:nvPicPr>
        <p:blipFill>
          <a:blip r:embed="rId3"/>
          <a:srcRect/>
          <a:stretch>
            <a:fillRect/>
          </a:stretch>
        </p:blipFill>
        <p:spPr bwMode="auto">
          <a:xfrm>
            <a:off x="4191000" y="4476750"/>
            <a:ext cx="4267200" cy="2381250"/>
          </a:xfrm>
          <a:prstGeom prst="rect">
            <a:avLst/>
          </a:prstGeom>
          <a:noFill/>
          <a:ln w="9525">
            <a:noFill/>
            <a:miter lim="800000"/>
            <a:headEnd/>
            <a:tailEnd/>
          </a:ln>
        </p:spPr>
      </p:pic>
      <p:sp>
        <p:nvSpPr>
          <p:cNvPr id="38916" name="Title 1"/>
          <p:cNvSpPr>
            <a:spLocks/>
          </p:cNvSpPr>
          <p:nvPr/>
        </p:nvSpPr>
        <p:spPr bwMode="auto">
          <a:xfrm>
            <a:off x="457200" y="274638"/>
            <a:ext cx="3733800" cy="1143000"/>
          </a:xfrm>
          <a:prstGeom prst="rect">
            <a:avLst/>
          </a:prstGeom>
          <a:noFill/>
          <a:ln w="9525">
            <a:noFill/>
            <a:miter lim="800000"/>
            <a:headEnd/>
            <a:tailEnd/>
          </a:ln>
        </p:spPr>
        <p:txBody>
          <a:bodyPr anchor="ctr"/>
          <a:lstStyle/>
          <a:p>
            <a:r>
              <a:rPr lang="en-US" sz="4600">
                <a:solidFill>
                  <a:schemeClr val="tx2"/>
                </a:solidFill>
                <a:latin typeface="Cambria" pitchFamily="18" charset="0"/>
              </a:rPr>
              <a:t>CSU Eligibility Table</a:t>
            </a:r>
          </a:p>
        </p:txBody>
      </p:sp>
      <p:sp>
        <p:nvSpPr>
          <p:cNvPr id="38917" name="Rectangle 10"/>
          <p:cNvSpPr>
            <a:spLocks noChangeArrowheads="1"/>
          </p:cNvSpPr>
          <p:nvPr/>
        </p:nvSpPr>
        <p:spPr bwMode="auto">
          <a:xfrm>
            <a:off x="0" y="1447800"/>
            <a:ext cx="4114800" cy="641350"/>
          </a:xfrm>
          <a:prstGeom prst="rect">
            <a:avLst/>
          </a:prstGeom>
          <a:noFill/>
          <a:ln w="9525">
            <a:noFill/>
            <a:miter lim="800000"/>
            <a:headEnd/>
            <a:tailEnd/>
          </a:ln>
        </p:spPr>
        <p:txBody>
          <a:bodyPr anchor="ctr">
            <a:spAutoFit/>
          </a:bodyPr>
          <a:lstStyle/>
          <a:p>
            <a:r>
              <a:rPr lang="en-US" sz="1800">
                <a:hlinkClick r:id="rId4"/>
              </a:rPr>
              <a:t>http://www.csumentor.edu/planning/high_school/cal_residents.asp</a:t>
            </a:r>
            <a:r>
              <a:rPr lang="en-US" sz="1800"/>
              <a:t> </a:t>
            </a:r>
          </a:p>
        </p:txBody>
      </p:sp>
      <p:sp>
        <p:nvSpPr>
          <p:cNvPr id="38918" name="Content Placeholder 2"/>
          <p:cNvSpPr>
            <a:spLocks/>
          </p:cNvSpPr>
          <p:nvPr/>
        </p:nvSpPr>
        <p:spPr bwMode="auto">
          <a:xfrm>
            <a:off x="0" y="1981200"/>
            <a:ext cx="4038600" cy="3810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pPr>
            <a:r>
              <a:rPr lang="en-US" altLang="zh-TW" sz="2200" b="1">
                <a:solidFill>
                  <a:schemeClr val="hlink"/>
                </a:solidFill>
                <a:latin typeface="Calibri" pitchFamily="34" charset="0"/>
              </a:rPr>
              <a:t>Below 2.0 does not qualify for regular admission</a:t>
            </a:r>
            <a:r>
              <a:rPr lang="en-US" altLang="zh-TW" sz="2200" b="1">
                <a:latin typeface="Calibri" pitchFamily="34" charset="0"/>
              </a:rPr>
              <a:t> </a:t>
            </a:r>
          </a:p>
          <a:p>
            <a:pPr marL="342900" indent="-228600">
              <a:spcBef>
                <a:spcPct val="20000"/>
              </a:spcBef>
              <a:buClr>
                <a:schemeClr val="accent1"/>
              </a:buClr>
              <a:buFont typeface="Arial" charset="0"/>
              <a:buChar char="•"/>
            </a:pPr>
            <a:r>
              <a:rPr lang="en-US" altLang="zh-TW" sz="2200" b="1">
                <a:latin typeface="Calibri" pitchFamily="34" charset="0"/>
              </a:rPr>
              <a:t>CSU uses only SAT scores for </a:t>
            </a:r>
            <a:r>
              <a:rPr lang="en-US" altLang="zh-TW" sz="2200" b="1">
                <a:solidFill>
                  <a:schemeClr val="hlink"/>
                </a:solidFill>
                <a:latin typeface="Calibri" pitchFamily="34" charset="0"/>
              </a:rPr>
              <a:t>math and critical reading</a:t>
            </a:r>
            <a:endParaRPr lang="en-US" sz="2200">
              <a:latin typeface="Calibri" pitchFamily="34" charset="0"/>
            </a:endParaRPr>
          </a:p>
        </p:txBody>
      </p:sp>
      <p:graphicFrame>
        <p:nvGraphicFramePr>
          <p:cNvPr id="29730" name="Group 34"/>
          <p:cNvGraphicFramePr>
            <a:graphicFrameLocks noGrp="1"/>
          </p:cNvGraphicFramePr>
          <p:nvPr/>
        </p:nvGraphicFramePr>
        <p:xfrm>
          <a:off x="152400" y="5211763"/>
          <a:ext cx="4038600" cy="1646237"/>
        </p:xfrm>
        <a:graphic>
          <a:graphicData uri="http://schemas.openxmlformats.org/drawingml/2006/table">
            <a:tbl>
              <a:tblPr/>
              <a:tblGrid>
                <a:gridCol w="1346200"/>
                <a:gridCol w="1346200"/>
                <a:gridCol w="1346200"/>
              </a:tblGrid>
              <a:tr h="4381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GPA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ACT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SAT 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2.9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510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9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2.55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860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2. 0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1300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8960" name="Group 48"/>
          <p:cNvGraphicFramePr>
            <a:graphicFrameLocks noGrp="1"/>
          </p:cNvGraphicFramePr>
          <p:nvPr/>
        </p:nvGraphicFramePr>
        <p:xfrm>
          <a:off x="304800" y="3429000"/>
          <a:ext cx="3581400" cy="1574800"/>
        </p:xfrm>
        <a:graphic>
          <a:graphicData uri="http://schemas.openxmlformats.org/drawingml/2006/table">
            <a:tbl>
              <a:tblPr/>
              <a:tblGrid>
                <a:gridCol w="1676400"/>
                <a:gridCol w="1905000"/>
              </a:tblGrid>
              <a:tr h="525463">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Math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Reading = </a:t>
                      </a:r>
                      <a:r>
                        <a:rPr kumimoji="0" lang="en-US" sz="2000" b="1" i="0" u="sng" strike="noStrike" cap="none" normalizeH="0" baseline="0" smtClean="0">
                          <a:ln>
                            <a:noFill/>
                          </a:ln>
                          <a:solidFill>
                            <a:schemeClr val="tx1"/>
                          </a:solidFill>
                          <a:effectLst/>
                          <a:latin typeface="Calibri" pitchFamily="34" charset="0"/>
                        </a:rPr>
                        <a:t>1200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875">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hlink"/>
                          </a:solidFill>
                          <a:effectLst/>
                          <a:latin typeface="Calibri" pitchFamily="34" charset="0"/>
                        </a:rPr>
                        <a:t>May: 600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May: 500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October: 500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hlink"/>
                          </a:solidFill>
                          <a:effectLst/>
                          <a:latin typeface="Calibri" pitchFamily="34" charset="0"/>
                        </a:rPr>
                        <a:t>October: 600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8958" name="Oval 46"/>
          <p:cNvSpPr>
            <a:spLocks noChangeArrowheads="1"/>
          </p:cNvSpPr>
          <p:nvPr/>
        </p:nvSpPr>
        <p:spPr bwMode="auto">
          <a:xfrm>
            <a:off x="2133600" y="4343400"/>
            <a:ext cx="1752600" cy="762000"/>
          </a:xfrm>
          <a:prstGeom prst="ellipse">
            <a:avLst/>
          </a:prstGeom>
          <a:noFill/>
          <a:ln w="9525">
            <a:solidFill>
              <a:srgbClr val="000080"/>
            </a:solidFill>
            <a:round/>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7A8AC571-9067-40C8-B65D-89B82DBE5CCD}"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mtClean="0"/>
              <a:t>UC Review Process</a:t>
            </a:r>
          </a:p>
        </p:txBody>
      </p:sp>
      <p:sp>
        <p:nvSpPr>
          <p:cNvPr id="39939" name="Content Placeholder 2"/>
          <p:cNvSpPr>
            <a:spLocks noGrp="1"/>
          </p:cNvSpPr>
          <p:nvPr>
            <p:ph idx="4294967295"/>
          </p:nvPr>
        </p:nvSpPr>
        <p:spPr>
          <a:xfrm>
            <a:off x="304800" y="1371600"/>
            <a:ext cx="7620000" cy="4800600"/>
          </a:xfrm>
        </p:spPr>
        <p:txBody>
          <a:bodyPr/>
          <a:lstStyle/>
          <a:p>
            <a:pPr eaLnBrk="1" hangingPunct="1">
              <a:buClr>
                <a:schemeClr val="tx1"/>
              </a:buClr>
              <a:buFont typeface="Arial" charset="0"/>
              <a:buNone/>
            </a:pPr>
            <a:r>
              <a:rPr lang="en-US" sz="2800" smtClean="0"/>
              <a:t>Grade Point Average</a:t>
            </a:r>
          </a:p>
          <a:p>
            <a:pPr marL="742950" lvl="1" indent="-285750" eaLnBrk="1" hangingPunct="1">
              <a:buClr>
                <a:schemeClr val="tx1"/>
              </a:buClr>
            </a:pPr>
            <a:r>
              <a:rPr lang="en-US" sz="2800" smtClean="0">
                <a:solidFill>
                  <a:schemeClr val="hlink"/>
                </a:solidFill>
              </a:rPr>
              <a:t>3.0 for California Residents</a:t>
            </a:r>
          </a:p>
          <a:p>
            <a:pPr eaLnBrk="1" hangingPunct="1">
              <a:buClr>
                <a:srgbClr val="1F497D"/>
              </a:buClr>
              <a:buSzPct val="65000"/>
              <a:buFont typeface="Wingdings" pitchFamily="2" charset="2"/>
              <a:buChar char="q"/>
            </a:pPr>
            <a:r>
              <a:rPr lang="en-US" sz="2800" smtClean="0">
                <a:solidFill>
                  <a:srgbClr val="FFCC00"/>
                </a:solidFill>
              </a:rPr>
              <a:t>Coursework</a:t>
            </a:r>
          </a:p>
          <a:p>
            <a:pPr marL="742950" lvl="1" indent="-285750" eaLnBrk="1" hangingPunct="1">
              <a:buClr>
                <a:schemeClr val="tx1"/>
              </a:buClr>
            </a:pPr>
            <a:r>
              <a:rPr lang="en-US" sz="2800" smtClean="0"/>
              <a:t>Complete </a:t>
            </a:r>
            <a:r>
              <a:rPr lang="en-US" sz="2800" u="sng" smtClean="0"/>
              <a:t>any</a:t>
            </a:r>
            <a:r>
              <a:rPr lang="en-US" sz="2800" smtClean="0"/>
              <a:t> 11 UC-approved “a-g” courses prior to senior year</a:t>
            </a:r>
          </a:p>
          <a:p>
            <a:pPr marL="742950" lvl="1" indent="-285750" eaLnBrk="1" hangingPunct="1">
              <a:buClr>
                <a:schemeClr val="tx1"/>
              </a:buClr>
            </a:pPr>
            <a:r>
              <a:rPr lang="en-US" sz="2800" smtClean="0"/>
              <a:t>Complete all 15-course “a-g” subject pattern by the end of senior year</a:t>
            </a:r>
          </a:p>
          <a:p>
            <a:pPr marL="742950" lvl="1" indent="-285750" eaLnBrk="1" hangingPunct="1">
              <a:buClr>
                <a:schemeClr val="tx1"/>
              </a:buClr>
            </a:pPr>
            <a:r>
              <a:rPr lang="en-US" sz="2800" smtClean="0"/>
              <a:t>Courses must be completed with a grade of C or better</a:t>
            </a:r>
          </a:p>
          <a:p>
            <a:pPr marL="742950" lvl="1" indent="-285750" eaLnBrk="1" hangingPunct="1">
              <a:buClr>
                <a:schemeClr val="tx1"/>
              </a:buClr>
            </a:pPr>
            <a:endParaRPr lang="en-US" sz="2800" smtClean="0"/>
          </a:p>
          <a:p>
            <a:pPr marL="742950" lvl="1" indent="-285750" eaLnBrk="1" hangingPunct="1">
              <a:buClr>
                <a:schemeClr val="tx1"/>
              </a:buClr>
            </a:pPr>
            <a:endParaRPr lang="en-US" sz="2800" smtClean="0">
              <a:solidFill>
                <a:schemeClr val="hlink"/>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9EC4A35E-E189-4E0A-B32E-F3C682356DE9}"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mtClean="0"/>
              <a:t>Comprehensive Review</a:t>
            </a:r>
          </a:p>
        </p:txBody>
      </p:sp>
      <p:sp>
        <p:nvSpPr>
          <p:cNvPr id="40963" name="Content Placeholder 2"/>
          <p:cNvSpPr>
            <a:spLocks noGrp="1"/>
          </p:cNvSpPr>
          <p:nvPr>
            <p:ph idx="4294967295"/>
          </p:nvPr>
        </p:nvSpPr>
        <p:spPr>
          <a:xfrm>
            <a:off x="152400" y="1295400"/>
            <a:ext cx="8382000" cy="4800600"/>
          </a:xfrm>
        </p:spPr>
        <p:txBody>
          <a:bodyPr/>
          <a:lstStyle/>
          <a:p>
            <a:pPr marL="742950" lvl="1" indent="-285750" eaLnBrk="1" hangingPunct="1">
              <a:lnSpc>
                <a:spcPct val="90000"/>
              </a:lnSpc>
              <a:buClr>
                <a:srgbClr val="0070C0"/>
              </a:buClr>
            </a:pPr>
            <a:r>
              <a:rPr lang="en-US" sz="2400" b="1" smtClean="0">
                <a:solidFill>
                  <a:srgbClr val="053F4B"/>
                </a:solidFill>
                <a:latin typeface="Garamond" pitchFamily="18" charset="0"/>
              </a:rPr>
              <a:t>14 academic and personal factors including:</a:t>
            </a:r>
          </a:p>
          <a:p>
            <a:pPr marL="742950" lvl="1" indent="-285750" eaLnBrk="1" hangingPunct="1">
              <a:lnSpc>
                <a:spcPct val="90000"/>
              </a:lnSpc>
              <a:buClr>
                <a:srgbClr val="0070C0"/>
              </a:buClr>
              <a:buFont typeface="Arial" charset="0"/>
              <a:buNone/>
            </a:pPr>
            <a:r>
              <a:rPr lang="en-US" sz="2200" smtClean="0">
                <a:latin typeface="Garamond" pitchFamily="18" charset="0"/>
              </a:rPr>
              <a:t>	</a:t>
            </a:r>
            <a:r>
              <a:rPr lang="en-US" sz="2200" b="1" smtClean="0">
                <a:latin typeface="Garamond" pitchFamily="18" charset="0"/>
              </a:rPr>
              <a:t>Grades and test scores and:</a:t>
            </a:r>
          </a:p>
          <a:p>
            <a:pPr marL="1600200" lvl="3" eaLnBrk="1" hangingPunct="1">
              <a:lnSpc>
                <a:spcPct val="90000"/>
              </a:lnSpc>
              <a:buClr>
                <a:srgbClr val="0070C0"/>
              </a:buClr>
            </a:pPr>
            <a:r>
              <a:rPr lang="en-US" sz="2200" smtClean="0">
                <a:latin typeface="Garamond" pitchFamily="18" charset="0"/>
              </a:rPr>
              <a:t>Quality of senior year program</a:t>
            </a:r>
          </a:p>
          <a:p>
            <a:pPr marL="1600200" lvl="3" eaLnBrk="1" hangingPunct="1">
              <a:lnSpc>
                <a:spcPct val="90000"/>
              </a:lnSpc>
              <a:buClr>
                <a:srgbClr val="0070C0"/>
              </a:buClr>
            </a:pPr>
            <a:r>
              <a:rPr lang="en-US" sz="2200" smtClean="0">
                <a:latin typeface="Garamond" pitchFamily="18" charset="0"/>
              </a:rPr>
              <a:t>Special talents, achievements &amp; awards</a:t>
            </a:r>
          </a:p>
          <a:p>
            <a:pPr marL="1600200" lvl="3" eaLnBrk="1" hangingPunct="1">
              <a:lnSpc>
                <a:spcPct val="90000"/>
              </a:lnSpc>
              <a:buClr>
                <a:srgbClr val="0070C0"/>
              </a:buClr>
            </a:pPr>
            <a:r>
              <a:rPr lang="en-US" sz="2200" smtClean="0">
                <a:latin typeface="Garamond" pitchFamily="18" charset="0"/>
              </a:rPr>
              <a:t>Promise for leadership</a:t>
            </a:r>
          </a:p>
          <a:p>
            <a:pPr marL="1600200" lvl="3" eaLnBrk="1" hangingPunct="1">
              <a:lnSpc>
                <a:spcPct val="90000"/>
              </a:lnSpc>
              <a:buClr>
                <a:srgbClr val="0070C0"/>
              </a:buClr>
            </a:pPr>
            <a:r>
              <a:rPr lang="en-US" sz="2200" smtClean="0">
                <a:latin typeface="Garamond" pitchFamily="18" charset="0"/>
              </a:rPr>
              <a:t>Recent, marked improvement in academic performance </a:t>
            </a:r>
          </a:p>
          <a:p>
            <a:pPr marL="1600200" lvl="3" eaLnBrk="1" hangingPunct="1">
              <a:lnSpc>
                <a:spcPct val="90000"/>
              </a:lnSpc>
              <a:buClr>
                <a:srgbClr val="0070C0"/>
              </a:buClr>
            </a:pPr>
            <a:r>
              <a:rPr lang="en-US" sz="2200" smtClean="0">
                <a:latin typeface="Garamond" pitchFamily="18" charset="0"/>
              </a:rPr>
              <a:t>Significant community service</a:t>
            </a:r>
          </a:p>
          <a:p>
            <a:pPr marL="1600200" lvl="3" eaLnBrk="1" hangingPunct="1">
              <a:lnSpc>
                <a:spcPct val="90000"/>
              </a:lnSpc>
              <a:buClr>
                <a:srgbClr val="0070C0"/>
              </a:buClr>
            </a:pPr>
            <a:r>
              <a:rPr lang="en-US" sz="2200" smtClean="0">
                <a:latin typeface="Garamond" pitchFamily="18" charset="0"/>
              </a:rPr>
              <a:t>Participation in student government</a:t>
            </a:r>
          </a:p>
          <a:p>
            <a:pPr marL="1600200" lvl="3" eaLnBrk="1" hangingPunct="1">
              <a:lnSpc>
                <a:spcPct val="90000"/>
              </a:lnSpc>
              <a:buClr>
                <a:srgbClr val="0070C0"/>
              </a:buClr>
            </a:pPr>
            <a:r>
              <a:rPr lang="en-US" sz="2200" smtClean="0">
                <a:latin typeface="Garamond" pitchFamily="18" charset="0"/>
              </a:rPr>
              <a:t>Intensive study and exploration of other cultures</a:t>
            </a:r>
          </a:p>
          <a:p>
            <a:pPr marL="1600200" lvl="3" eaLnBrk="1" hangingPunct="1">
              <a:lnSpc>
                <a:spcPct val="90000"/>
              </a:lnSpc>
              <a:buClr>
                <a:srgbClr val="0070C0"/>
              </a:buClr>
            </a:pPr>
            <a:r>
              <a:rPr lang="en-US" sz="2200" smtClean="0">
                <a:latin typeface="Garamond" pitchFamily="18" charset="0"/>
              </a:rPr>
              <a:t>Participation in programs like AACE Talent Search (TRIO)</a:t>
            </a:r>
          </a:p>
          <a:p>
            <a:pPr marL="1600200" lvl="3" eaLnBrk="1" hangingPunct="1">
              <a:lnSpc>
                <a:spcPct val="90000"/>
              </a:lnSpc>
              <a:buClr>
                <a:srgbClr val="0070C0"/>
              </a:buClr>
              <a:buFont typeface="Arial" charset="0"/>
              <a:buNone/>
            </a:pPr>
            <a:r>
              <a:rPr lang="en-US" sz="2400" b="1" smtClean="0">
                <a:solidFill>
                  <a:srgbClr val="053F4B"/>
                </a:solidFill>
                <a:latin typeface="Garamond" pitchFamily="18" charset="0"/>
              </a:rPr>
              <a:t>Full list of factors:</a:t>
            </a:r>
          </a:p>
          <a:p>
            <a:pPr marL="742950" lvl="1" indent="-285750" algn="ctr" eaLnBrk="1" hangingPunct="1">
              <a:lnSpc>
                <a:spcPct val="90000"/>
              </a:lnSpc>
              <a:buClr>
                <a:srgbClr val="0070C0"/>
              </a:buClr>
              <a:buFont typeface="Arial" charset="0"/>
              <a:buNone/>
            </a:pPr>
            <a:r>
              <a:rPr lang="en-US" sz="1600" smtClean="0">
                <a:solidFill>
                  <a:srgbClr val="0171B6"/>
                </a:solidFill>
                <a:hlinkClick r:id="rId2"/>
              </a:rPr>
              <a:t>www.universityofcalifornia.edu/admissions/freshman/how-applications-reviewed/</a:t>
            </a:r>
            <a:endParaRPr lang="en-US" sz="1600" smtClean="0">
              <a:solidFill>
                <a:srgbClr val="0171B6"/>
              </a:solidFill>
            </a:endParaRPr>
          </a:p>
          <a:p>
            <a:pPr marL="1143000" lvl="2" eaLnBrk="1" hangingPunct="1">
              <a:lnSpc>
                <a:spcPct val="120000"/>
              </a:lnSpc>
              <a:buClr>
                <a:schemeClr val="accent1"/>
              </a:buClr>
              <a:buSzPct val="85000"/>
              <a:buFont typeface="Wingdings 2" pitchFamily="18" charset="2"/>
              <a:buChar char=""/>
            </a:pPr>
            <a:r>
              <a:rPr lang="en-US" sz="2100" smtClean="0">
                <a:solidFill>
                  <a:srgbClr val="053F4B"/>
                </a:solidFill>
                <a:latin typeface="Garamond" pitchFamily="18" charset="0"/>
              </a:rPr>
              <a:t>This allows UC to go beyond grades and test scores and review each applicant fully based on everything in their application.</a:t>
            </a:r>
          </a:p>
          <a:p>
            <a:pPr marL="742950" lvl="1" indent="-285750" algn="ctr" eaLnBrk="1" hangingPunct="1">
              <a:lnSpc>
                <a:spcPct val="90000"/>
              </a:lnSpc>
              <a:buClr>
                <a:srgbClr val="0070C0"/>
              </a:buClr>
              <a:buFont typeface="Arial" charset="0"/>
              <a:buNone/>
            </a:pPr>
            <a:endParaRPr lang="en-US" sz="1600" smtClean="0">
              <a:latin typeface="Garamond" pitchFamily="18" charset="0"/>
            </a:endParaRPr>
          </a:p>
          <a:p>
            <a:pPr eaLnBrk="1" hangingPunct="1"/>
            <a:endParaRPr lang="en-US" sz="16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78184892-77B0-402F-A3C2-2A10A7E1C50B}"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mtClean="0"/>
              <a:t>Personal Statement	</a:t>
            </a:r>
          </a:p>
        </p:txBody>
      </p:sp>
      <p:sp>
        <p:nvSpPr>
          <p:cNvPr id="41987" name="Content Placeholder 2"/>
          <p:cNvSpPr>
            <a:spLocks noGrp="1"/>
          </p:cNvSpPr>
          <p:nvPr>
            <p:ph idx="4294967295"/>
          </p:nvPr>
        </p:nvSpPr>
        <p:spPr>
          <a:xfrm>
            <a:off x="457200" y="2362200"/>
            <a:ext cx="7620000" cy="4267200"/>
          </a:xfrm>
        </p:spPr>
        <p:txBody>
          <a:bodyPr/>
          <a:lstStyle/>
          <a:p>
            <a:pPr eaLnBrk="1" hangingPunct="1">
              <a:spcBef>
                <a:spcPct val="60000"/>
              </a:spcBef>
            </a:pPr>
            <a:r>
              <a:rPr lang="en-US" sz="3000" smtClean="0">
                <a:latin typeface="Garamond" pitchFamily="18" charset="0"/>
              </a:rPr>
              <a:t>An opportunity for applicants to provide information that </a:t>
            </a:r>
            <a:r>
              <a:rPr lang="en-US" sz="3000" b="1" u="sng" smtClean="0">
                <a:latin typeface="Garamond" pitchFamily="18" charset="0"/>
              </a:rPr>
              <a:t>supports and enhances</a:t>
            </a:r>
            <a:r>
              <a:rPr lang="en-US" sz="3000" smtClean="0">
                <a:latin typeface="Garamond" pitchFamily="18" charset="0"/>
              </a:rPr>
              <a:t> review process </a:t>
            </a:r>
          </a:p>
          <a:p>
            <a:pPr eaLnBrk="1" hangingPunct="1">
              <a:spcBef>
                <a:spcPct val="60000"/>
              </a:spcBef>
            </a:pPr>
            <a:r>
              <a:rPr lang="en-US" sz="3000" b="1" smtClean="0">
                <a:latin typeface="Garamond" pitchFamily="18" charset="0"/>
              </a:rPr>
              <a:t>Adds clarity, richness and meaning</a:t>
            </a:r>
            <a:r>
              <a:rPr lang="en-US" sz="3000" smtClean="0">
                <a:latin typeface="Garamond" pitchFamily="18" charset="0"/>
              </a:rPr>
              <a:t> to application and completes the application</a:t>
            </a:r>
          </a:p>
          <a:p>
            <a:pPr eaLnBrk="1" hangingPunct="1">
              <a:spcBef>
                <a:spcPct val="60000"/>
              </a:spcBef>
            </a:pPr>
            <a:r>
              <a:rPr lang="en-US" sz="3000" smtClean="0">
                <a:solidFill>
                  <a:schemeClr val="hlink"/>
                </a:solidFill>
                <a:latin typeface="Garamond" pitchFamily="18" charset="0"/>
              </a:rPr>
              <a:t>An admission decision is </a:t>
            </a:r>
            <a:r>
              <a:rPr lang="en-US" sz="3000" u="sng" smtClean="0">
                <a:solidFill>
                  <a:schemeClr val="hlink"/>
                </a:solidFill>
                <a:latin typeface="Garamond" pitchFamily="18" charset="0"/>
              </a:rPr>
              <a:t>never</a:t>
            </a:r>
            <a:r>
              <a:rPr lang="en-US" sz="3000" smtClean="0">
                <a:solidFill>
                  <a:schemeClr val="hlink"/>
                </a:solidFill>
                <a:latin typeface="Garamond" pitchFamily="18" charset="0"/>
              </a:rPr>
              <a:t> based on the content of the personal statement alone</a:t>
            </a:r>
            <a:endParaRPr lang="en-US" sz="3100" smtClean="0">
              <a:solidFill>
                <a:schemeClr val="hlink"/>
              </a:solidFill>
            </a:endParaRPr>
          </a:p>
          <a:p>
            <a:pPr eaLnBrk="1" hangingPunct="1"/>
            <a:endParaRPr lang="en-US" smtClean="0">
              <a:solidFill>
                <a:schemeClr val="hlink"/>
              </a:solidFill>
            </a:endParaRPr>
          </a:p>
        </p:txBody>
      </p:sp>
      <p:sp>
        <p:nvSpPr>
          <p:cNvPr id="41988" name="Text Box 5"/>
          <p:cNvSpPr txBox="1">
            <a:spLocks noChangeArrowheads="1"/>
          </p:cNvSpPr>
          <p:nvPr/>
        </p:nvSpPr>
        <p:spPr bwMode="auto">
          <a:xfrm>
            <a:off x="914400" y="1219200"/>
            <a:ext cx="6705600" cy="1006475"/>
          </a:xfrm>
          <a:prstGeom prst="rect">
            <a:avLst/>
          </a:prstGeom>
          <a:noFill/>
          <a:ln w="9525">
            <a:noFill/>
            <a:miter lim="800000"/>
            <a:headEnd/>
            <a:tailEnd/>
          </a:ln>
        </p:spPr>
        <p:txBody>
          <a:bodyPr>
            <a:spAutoFit/>
          </a:bodyPr>
          <a:lstStyle/>
          <a:p>
            <a:r>
              <a:rPr lang="en-US" sz="2000" b="1">
                <a:solidFill>
                  <a:schemeClr val="hlink"/>
                </a:solidFill>
              </a:rPr>
              <a:t>Great San Francisco Personal Statement Workshop Weekend: Oct. 29-30, 1-6 PM at Mission HS</a:t>
            </a:r>
          </a:p>
          <a:p>
            <a:r>
              <a:rPr lang="en-US" sz="2000" b="1"/>
              <a:t>Sign up here: 826valencia.org, click on calendar</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0360DCA8-AF60-4067-A406-4CEFEFC88448}"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z="4200" smtClean="0"/>
              <a:t>UC Personal Statement Prompt</a:t>
            </a:r>
          </a:p>
        </p:txBody>
      </p:sp>
      <p:sp>
        <p:nvSpPr>
          <p:cNvPr id="43011" name="Content Placeholder 2"/>
          <p:cNvSpPr>
            <a:spLocks noGrp="1"/>
          </p:cNvSpPr>
          <p:nvPr>
            <p:ph idx="4294967295"/>
          </p:nvPr>
        </p:nvSpPr>
        <p:spPr>
          <a:xfrm>
            <a:off x="457200" y="1219200"/>
            <a:ext cx="7620000" cy="5334000"/>
          </a:xfrm>
        </p:spPr>
        <p:txBody>
          <a:bodyPr/>
          <a:lstStyle/>
          <a:p>
            <a:pPr eaLnBrk="1" hangingPunct="1">
              <a:lnSpc>
                <a:spcPct val="90000"/>
              </a:lnSpc>
            </a:pPr>
            <a:r>
              <a:rPr lang="en-US" sz="2800" smtClean="0">
                <a:latin typeface="Garamond" pitchFamily="18" charset="0"/>
              </a:rPr>
              <a:t>Applicants are asked to respond to two</a:t>
            </a:r>
            <a:r>
              <a:rPr lang="en-US" sz="2800" b="1" smtClean="0">
                <a:latin typeface="Garamond" pitchFamily="18" charset="0"/>
              </a:rPr>
              <a:t> </a:t>
            </a:r>
            <a:r>
              <a:rPr lang="en-US" sz="2800" smtClean="0">
                <a:latin typeface="Garamond" pitchFamily="18" charset="0"/>
              </a:rPr>
              <a:t>prompts:</a:t>
            </a:r>
            <a:endParaRPr lang="en-US" sz="3500" smtClean="0">
              <a:solidFill>
                <a:srgbClr val="FFCC00"/>
              </a:solidFill>
              <a:latin typeface="Garamond" pitchFamily="18" charset="0"/>
            </a:endParaRPr>
          </a:p>
          <a:p>
            <a:pPr marL="1143000" lvl="2" eaLnBrk="1" hangingPunct="1">
              <a:lnSpc>
                <a:spcPct val="90000"/>
              </a:lnSpc>
              <a:buSzPct val="80000"/>
              <a:buFont typeface="Wingdings" pitchFamily="2" charset="2"/>
              <a:buChar char="Ø"/>
            </a:pPr>
            <a:r>
              <a:rPr lang="en-US" sz="2800" smtClean="0">
                <a:solidFill>
                  <a:srgbClr val="053F4B"/>
                </a:solidFill>
                <a:latin typeface="Garamond" pitchFamily="18" charset="0"/>
              </a:rPr>
              <a:t>Describe the world you come from—for example, your family, community or school—and tell us how your world has shaped your dreams and aspirations.</a:t>
            </a:r>
          </a:p>
          <a:p>
            <a:pPr marL="1143000" lvl="2" eaLnBrk="1" hangingPunct="1">
              <a:lnSpc>
                <a:spcPct val="90000"/>
              </a:lnSpc>
              <a:buSzPct val="80000"/>
              <a:buFont typeface="Wingdings" pitchFamily="2" charset="2"/>
              <a:buChar char="Ø"/>
            </a:pPr>
            <a:endParaRPr lang="en-US" sz="2800" smtClean="0">
              <a:solidFill>
                <a:srgbClr val="053F4B"/>
              </a:solidFill>
              <a:latin typeface="Garamond" pitchFamily="18" charset="0"/>
            </a:endParaRPr>
          </a:p>
          <a:p>
            <a:pPr marL="1143000" lvl="2" eaLnBrk="1" hangingPunct="1">
              <a:lnSpc>
                <a:spcPct val="90000"/>
              </a:lnSpc>
              <a:buSzPct val="80000"/>
              <a:buFont typeface="Wingdings" pitchFamily="2" charset="2"/>
              <a:buChar char="Ø"/>
            </a:pPr>
            <a:r>
              <a:rPr lang="en-US" sz="2800" smtClean="0">
                <a:solidFill>
                  <a:srgbClr val="053F4B"/>
                </a:solidFill>
                <a:latin typeface="Garamond" pitchFamily="18" charset="0"/>
              </a:rPr>
              <a:t>Tell us about a personal quality, talent, accomplishment, contribution or experience that is important to you. What about this quality or accomplishment makes you proud and how does it relate to the person you are?</a:t>
            </a:r>
          </a:p>
          <a:p>
            <a:pPr marL="1143000" lvl="2" eaLnBrk="1" hangingPunct="1">
              <a:lnSpc>
                <a:spcPct val="90000"/>
              </a:lnSpc>
              <a:buSzPct val="80000"/>
              <a:buFont typeface="Wingdings" pitchFamily="2" charset="2"/>
              <a:buNone/>
            </a:pPr>
            <a:endParaRPr lang="en-US" sz="2800" smtClean="0">
              <a:solidFill>
                <a:srgbClr val="053F4B"/>
              </a:solidFill>
              <a:latin typeface="Garamond" pitchFamily="18" charset="0"/>
            </a:endParaRPr>
          </a:p>
          <a:p>
            <a:pPr eaLnBrk="1" hangingPunct="1">
              <a:lnSpc>
                <a:spcPct val="90000"/>
              </a:lnSpc>
            </a:pPr>
            <a:r>
              <a:rPr lang="en-US" sz="2800" smtClean="0">
                <a:latin typeface="Garamond" pitchFamily="18" charset="0"/>
              </a:rPr>
              <a:t>Word Count: 1,000 words total</a:t>
            </a:r>
          </a:p>
          <a:p>
            <a:pPr eaLnBrk="1" hangingPunct="1"/>
            <a:endParaRPr lang="en-US" sz="28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4"/>
          <p:cNvPicPr>
            <a:picLocks noChangeAspect="1" noChangeArrowheads="1"/>
          </p:cNvPicPr>
          <p:nvPr/>
        </p:nvPicPr>
        <p:blipFill>
          <a:blip r:embed="rId2"/>
          <a:srcRect/>
          <a:stretch>
            <a:fillRect/>
          </a:stretch>
        </p:blipFill>
        <p:spPr bwMode="auto">
          <a:xfrm>
            <a:off x="2819400" y="1066800"/>
            <a:ext cx="3028950" cy="4038600"/>
          </a:xfrm>
          <a:prstGeom prst="rect">
            <a:avLst/>
          </a:prstGeom>
          <a:noFill/>
          <a:ln w="9525">
            <a:noFill/>
            <a:miter lim="800000"/>
            <a:headEnd/>
            <a:tailEnd/>
          </a:ln>
        </p:spPr>
      </p:pic>
      <p:sp>
        <p:nvSpPr>
          <p:cNvPr id="44034" name="Text Box 5"/>
          <p:cNvSpPr txBox="1">
            <a:spLocks noChangeArrowheads="1"/>
          </p:cNvSpPr>
          <p:nvPr/>
        </p:nvSpPr>
        <p:spPr bwMode="auto">
          <a:xfrm>
            <a:off x="2895600" y="5105400"/>
            <a:ext cx="3124200" cy="641350"/>
          </a:xfrm>
          <a:prstGeom prst="rect">
            <a:avLst/>
          </a:prstGeom>
          <a:noFill/>
          <a:ln w="9525">
            <a:noFill/>
            <a:miter lim="800000"/>
            <a:headEnd/>
            <a:tailEnd/>
          </a:ln>
        </p:spPr>
        <p:txBody>
          <a:bodyPr>
            <a:spAutoFit/>
          </a:bodyPr>
          <a:lstStyle/>
          <a:p>
            <a:pPr>
              <a:spcBef>
                <a:spcPct val="50000"/>
              </a:spcBef>
            </a:pPr>
            <a:r>
              <a:rPr lang="en-US" sz="3600" b="1"/>
              <a:t>REMEMBER!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2"/>
          </p:nvPr>
        </p:nvSpPr>
        <p:spPr/>
        <p:txBody>
          <a:bodyPr/>
          <a:lstStyle/>
          <a:p>
            <a:pPr>
              <a:defRPr/>
            </a:pPr>
            <a:fld id="{DD768070-824E-476C-88C9-6A0460385389}" type="datetime1">
              <a:rPr lang="en-US"/>
              <a:pPr>
                <a:defRPr/>
              </a:pPr>
              <a:t>9/27/2011</a:t>
            </a:fld>
            <a:endParaRPr lang="en-US"/>
          </a:p>
        </p:txBody>
      </p:sp>
      <p:sp>
        <p:nvSpPr>
          <p:cNvPr id="135170" name="Rectangle 2"/>
          <p:cNvSpPr>
            <a:spLocks noGrp="1"/>
          </p:cNvSpPr>
          <p:nvPr>
            <p:ph type="title"/>
          </p:nvPr>
        </p:nvSpPr>
        <p:spPr bwMode="auto"/>
        <p:txBody>
          <a:bodyPr wrap="square" numCol="1" anchorCtr="0" compatLnSpc="1">
            <a:prstTxWarp prst="textNoShape">
              <a:avLst/>
            </a:prstTxWarp>
          </a:bodyPr>
          <a:lstStyle/>
          <a:p>
            <a:pPr>
              <a:defRPr/>
            </a:pPr>
            <a:r>
              <a:rPr lang="en-US" u="sng" smtClean="0"/>
              <a:t>Important Tips</a:t>
            </a:r>
            <a:r>
              <a:rPr lang="en-US" smtClean="0"/>
              <a:t>	</a:t>
            </a:r>
          </a:p>
        </p:txBody>
      </p:sp>
      <p:sp>
        <p:nvSpPr>
          <p:cNvPr id="45059" name="Rectangle 3"/>
          <p:cNvSpPr>
            <a:spLocks noGrp="1"/>
          </p:cNvSpPr>
          <p:nvPr>
            <p:ph type="body" idx="1"/>
          </p:nvPr>
        </p:nvSpPr>
        <p:spPr>
          <a:xfrm>
            <a:off x="381000" y="1447800"/>
            <a:ext cx="7543800" cy="5410200"/>
          </a:xfrm>
        </p:spPr>
        <p:txBody>
          <a:bodyPr/>
          <a:lstStyle/>
          <a:p>
            <a:r>
              <a:rPr lang="en-US" sz="3300" smtClean="0"/>
              <a:t>Remember your username &amp; passwords</a:t>
            </a:r>
          </a:p>
          <a:p>
            <a:r>
              <a:rPr lang="en-US" sz="3300" smtClean="0"/>
              <a:t>Check your e-mail &amp; college-portal sites</a:t>
            </a:r>
          </a:p>
          <a:p>
            <a:r>
              <a:rPr lang="en-US" sz="3300" smtClean="0"/>
              <a:t>Senior year grades still very important.</a:t>
            </a:r>
          </a:p>
          <a:p>
            <a:pPr lvl="1"/>
            <a:r>
              <a:rPr lang="en-US" sz="2900" smtClean="0"/>
              <a:t>No D/F, make sure to keep up grades!</a:t>
            </a:r>
          </a:p>
          <a:p>
            <a:r>
              <a:rPr lang="en-US" sz="3300" smtClean="0"/>
              <a:t>Get started early! Apply broadly! </a:t>
            </a:r>
          </a:p>
          <a:p>
            <a:r>
              <a:rPr lang="en-US" sz="3300" smtClean="0"/>
              <a:t>Pick up a copy of your transcript, Ms. Chan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2"/>
          </p:nvPr>
        </p:nvSpPr>
        <p:spPr/>
        <p:txBody>
          <a:bodyPr/>
          <a:lstStyle/>
          <a:p>
            <a:pPr>
              <a:defRPr/>
            </a:pPr>
            <a:fld id="{3A3CC43D-A19F-4809-BACD-6382C1A6AB9E}" type="datetime1">
              <a:rPr lang="en-US"/>
              <a:pPr>
                <a:defRPr/>
              </a:pPr>
              <a:t>9/27/2011</a:t>
            </a:fld>
            <a:endParaRPr lang="en-US"/>
          </a:p>
        </p:txBody>
      </p:sp>
      <p:sp>
        <p:nvSpPr>
          <p:cNvPr id="118786" name="Rectangle 2"/>
          <p:cNvSpPr>
            <a:spLocks noGrp="1"/>
          </p:cNvSpPr>
          <p:nvPr>
            <p:ph type="title"/>
          </p:nvPr>
        </p:nvSpPr>
        <p:spPr bwMode="auto"/>
        <p:txBody>
          <a:bodyPr wrap="square" numCol="1" anchorCtr="0" compatLnSpc="1">
            <a:prstTxWarp prst="textNoShape">
              <a:avLst/>
            </a:prstTxWarp>
          </a:bodyPr>
          <a:lstStyle/>
          <a:p>
            <a:pPr>
              <a:defRPr/>
            </a:pPr>
            <a:r>
              <a:rPr lang="en-US" smtClean="0"/>
              <a:t>CSU: ELM/EPT exams</a:t>
            </a:r>
          </a:p>
        </p:txBody>
      </p:sp>
      <p:sp>
        <p:nvSpPr>
          <p:cNvPr id="46083" name="Rectangle 3"/>
          <p:cNvSpPr>
            <a:spLocks noGrp="1"/>
          </p:cNvSpPr>
          <p:nvPr>
            <p:ph type="body" idx="1"/>
          </p:nvPr>
        </p:nvSpPr>
        <p:spPr/>
        <p:txBody>
          <a:bodyPr/>
          <a:lstStyle/>
          <a:p>
            <a:r>
              <a:rPr lang="en-US" b="1" u="sng" smtClean="0">
                <a:solidFill>
                  <a:schemeClr val="hlink"/>
                </a:solidFill>
              </a:rPr>
              <a:t>Entry-Level Math (ELM)/English-Placement Tests (EPT):</a:t>
            </a:r>
            <a:r>
              <a:rPr lang="en-US" smtClean="0"/>
              <a:t> You need to take the exams early, otherwise you won’t be able to sign-up for classes at CSU</a:t>
            </a:r>
          </a:p>
          <a:p>
            <a:r>
              <a:rPr lang="en-US" b="1" smtClean="0"/>
              <a:t>Preparation: csusuccess.org</a:t>
            </a:r>
          </a:p>
          <a:p>
            <a:endParaRPr lang="en-US" smtClean="0"/>
          </a:p>
        </p:txBody>
      </p:sp>
      <p:sp>
        <p:nvSpPr>
          <p:cNvPr id="46084" name="Rectangle 4"/>
          <p:cNvSpPr>
            <a:spLocks noChangeArrowheads="1"/>
          </p:cNvSpPr>
          <p:nvPr/>
        </p:nvSpPr>
        <p:spPr bwMode="auto">
          <a:xfrm>
            <a:off x="152400" y="1219200"/>
            <a:ext cx="9144000" cy="366713"/>
          </a:xfrm>
          <a:prstGeom prst="rect">
            <a:avLst/>
          </a:prstGeom>
          <a:noFill/>
          <a:ln w="9525">
            <a:noFill/>
            <a:miter lim="800000"/>
            <a:headEnd/>
            <a:tailEnd/>
          </a:ln>
        </p:spPr>
        <p:txBody>
          <a:bodyPr anchor="ctr">
            <a:spAutoFit/>
          </a:bodyPr>
          <a:lstStyle/>
          <a:p>
            <a:r>
              <a:rPr lang="en-US" sz="1800"/>
              <a:t>SIGN UP HERE to take exam at SFSU: </a:t>
            </a:r>
            <a:r>
              <a:rPr lang="en-US" sz="1800">
                <a:hlinkClick r:id="rId2"/>
              </a:rPr>
              <a:t>http://www.sfsu.edu/~testing/eptelm.html</a:t>
            </a:r>
            <a:r>
              <a:rPr lang="en-US" sz="1800"/>
              <a:t> </a:t>
            </a:r>
          </a:p>
        </p:txBody>
      </p:sp>
      <p:pic>
        <p:nvPicPr>
          <p:cNvPr id="46085" name="Picture 5"/>
          <p:cNvPicPr>
            <a:picLocks noChangeAspect="1" noChangeArrowheads="1"/>
          </p:cNvPicPr>
          <p:nvPr/>
        </p:nvPicPr>
        <p:blipFill>
          <a:blip r:embed="rId3"/>
          <a:srcRect/>
          <a:stretch>
            <a:fillRect/>
          </a:stretch>
        </p:blipFill>
        <p:spPr bwMode="auto">
          <a:xfrm>
            <a:off x="381000" y="3124200"/>
            <a:ext cx="4876800" cy="3733800"/>
          </a:xfrm>
          <a:prstGeom prst="rect">
            <a:avLst/>
          </a:prstGeom>
          <a:noFill/>
          <a:ln w="9525">
            <a:noFill/>
            <a:miter lim="800000"/>
            <a:headEnd/>
            <a:tailEnd/>
          </a:ln>
        </p:spPr>
      </p:pic>
      <p:sp>
        <p:nvSpPr>
          <p:cNvPr id="118790" name="Text Box 6"/>
          <p:cNvSpPr txBox="1">
            <a:spLocks noChangeArrowheads="1"/>
          </p:cNvSpPr>
          <p:nvPr/>
        </p:nvSpPr>
        <p:spPr bwMode="auto">
          <a:xfrm>
            <a:off x="5334000" y="2667000"/>
            <a:ext cx="3200400" cy="3481388"/>
          </a:xfrm>
          <a:prstGeom prst="rect">
            <a:avLst/>
          </a:prstGeom>
          <a:noFill/>
          <a:ln w="9525">
            <a:noFill/>
            <a:miter lim="800000"/>
            <a:headEnd/>
            <a:tailEnd/>
          </a:ln>
        </p:spPr>
        <p:txBody>
          <a:bodyPr>
            <a:spAutoFit/>
          </a:bodyPr>
          <a:lstStyle/>
          <a:p>
            <a:pPr eaLnBrk="0" hangingPunct="0">
              <a:spcBef>
                <a:spcPct val="20000"/>
              </a:spcBef>
              <a:buClr>
                <a:schemeClr val="accent1"/>
              </a:buClr>
              <a:buFont typeface="Arial" charset="0"/>
              <a:buNone/>
            </a:pPr>
            <a:r>
              <a:rPr lang="en-US" sz="2400" b="1" u="sng"/>
              <a:t>Early start: </a:t>
            </a:r>
          </a:p>
          <a:p>
            <a:pPr>
              <a:spcBef>
                <a:spcPct val="50000"/>
              </a:spcBef>
              <a:buFontTx/>
              <a:buChar char="•"/>
            </a:pPr>
            <a:r>
              <a:rPr lang="en-US" sz="1800"/>
              <a:t>Required for students who do not meet the ELM/EPT proficiency requirements</a:t>
            </a:r>
          </a:p>
          <a:p>
            <a:pPr>
              <a:spcBef>
                <a:spcPct val="50000"/>
              </a:spcBef>
              <a:buFontTx/>
              <a:buChar char="•"/>
            </a:pPr>
            <a:r>
              <a:rPr lang="en-US" sz="1800"/>
              <a:t> Program starts the summer before freshman yr.</a:t>
            </a:r>
          </a:p>
          <a:p>
            <a:pPr>
              <a:spcBef>
                <a:spcPct val="50000"/>
              </a:spcBef>
              <a:buFontTx/>
              <a:buChar char="•"/>
            </a:pPr>
            <a:r>
              <a:rPr lang="en-US" sz="1800"/>
              <a:t>Will be available at CSU-campus, community college &amp; online. </a:t>
            </a:r>
          </a:p>
          <a:p>
            <a:pPr>
              <a:spcBef>
                <a:spcPct val="50000"/>
              </a:spcBef>
              <a:buFontTx/>
              <a:buChar char="•"/>
            </a:pPr>
            <a:r>
              <a:rPr lang="en-US" sz="1800"/>
              <a:t>Financial-aid available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90"/>
                                        </p:tgtEl>
                                        <p:attrNameLst>
                                          <p:attrName>style.visibility</p:attrName>
                                        </p:attrNameLst>
                                      </p:cBhvr>
                                      <p:to>
                                        <p:strVal val="visible"/>
                                      </p:to>
                                    </p:set>
                                    <p:animEffect transition="in" filter="blinds(horizontal)">
                                      <p:cBhvr>
                                        <p:cTn id="7" dur="500"/>
                                        <p:tgtEl>
                                          <p:spTgt spid="11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2"/>
          </p:nvPr>
        </p:nvSpPr>
        <p:spPr/>
        <p:txBody>
          <a:bodyPr/>
          <a:lstStyle/>
          <a:p>
            <a:pPr>
              <a:defRPr/>
            </a:pPr>
            <a:fld id="{1B02CB68-D4E3-4374-9375-5A389CC145B1}" type="datetime1">
              <a:rPr lang="en-US"/>
              <a:pPr>
                <a:defRPr/>
              </a:pPr>
              <a:t>9/27/2011</a:t>
            </a:fld>
            <a:endParaRPr lang="en-US"/>
          </a:p>
        </p:txBody>
      </p:sp>
      <p:sp>
        <p:nvSpPr>
          <p:cNvPr id="91138" name="Rectangle 2"/>
          <p:cNvSpPr>
            <a:spLocks noGrp="1"/>
          </p:cNvSpPr>
          <p:nvPr>
            <p:ph type="title"/>
          </p:nvPr>
        </p:nvSpPr>
        <p:spPr bwMode="auto"/>
        <p:txBody>
          <a:bodyPr wrap="square" numCol="1" anchorCtr="0" compatLnSpc="1">
            <a:prstTxWarp prst="textNoShape">
              <a:avLst/>
            </a:prstTxWarp>
          </a:bodyPr>
          <a:lstStyle/>
          <a:p>
            <a:pPr>
              <a:defRPr/>
            </a:pPr>
            <a:r>
              <a:rPr lang="en-US" smtClean="0"/>
              <a:t>Financial-Aid &amp; Scholarship	</a:t>
            </a:r>
          </a:p>
        </p:txBody>
      </p:sp>
      <p:sp>
        <p:nvSpPr>
          <p:cNvPr id="47107" name="Rectangle 3"/>
          <p:cNvSpPr>
            <a:spLocks noGrp="1"/>
          </p:cNvSpPr>
          <p:nvPr>
            <p:ph type="body" idx="1"/>
          </p:nvPr>
        </p:nvSpPr>
        <p:spPr/>
        <p:txBody>
          <a:bodyPr/>
          <a:lstStyle/>
          <a:p>
            <a:pPr eaLnBrk="1" hangingPunct="1">
              <a:buFont typeface="Wingdings" pitchFamily="2" charset="2"/>
              <a:buNone/>
            </a:pPr>
            <a:r>
              <a:rPr lang="en-US" altLang="zh-TW" b="1" u="sng" smtClean="0">
                <a:solidFill>
                  <a:schemeClr val="hlink"/>
                </a:solidFill>
              </a:rPr>
              <a:t>FAFSA: Free Application for Federal Student Aid</a:t>
            </a:r>
          </a:p>
          <a:p>
            <a:pPr eaLnBrk="1" hangingPunct="1">
              <a:buFont typeface="Wingdings" pitchFamily="2" charset="2"/>
              <a:buNone/>
            </a:pPr>
            <a:r>
              <a:rPr lang="en-US" altLang="zh-TW" b="1" smtClean="0"/>
              <a:t>Apply starting </a:t>
            </a:r>
            <a:r>
              <a:rPr lang="en-US" altLang="zh-TW" b="1" i="1" u="sng" smtClean="0"/>
              <a:t>January 1</a:t>
            </a:r>
            <a:r>
              <a:rPr lang="en-US" altLang="zh-TW" b="1" smtClean="0"/>
              <a:t>, Deadline: MARCH 2</a:t>
            </a:r>
            <a:endParaRPr lang="zh-CN" altLang="en-US" b="1" smtClean="0">
              <a:ea typeface="新細明體" pitchFamily="18" charset="-120"/>
            </a:endParaRPr>
          </a:p>
          <a:p>
            <a:pPr eaLnBrk="1" hangingPunct="1">
              <a:buFont typeface="Wingdings" pitchFamily="2" charset="2"/>
              <a:buChar char="q"/>
            </a:pPr>
            <a:r>
              <a:rPr lang="en-US" altLang="zh-CN" sz="2600" b="1" smtClean="0"/>
              <a:t>      </a:t>
            </a:r>
            <a:r>
              <a:rPr lang="en-US" altLang="zh-CN" sz="2600" b="1" smtClean="0">
                <a:hlinkClick r:id="rId2"/>
              </a:rPr>
              <a:t>http://www.fafsa.gov/</a:t>
            </a:r>
            <a:endParaRPr lang="en-US" altLang="zh-CN" sz="2600" b="1" smtClean="0"/>
          </a:p>
          <a:p>
            <a:pPr eaLnBrk="1" hangingPunct="1">
              <a:buFont typeface="Wingdings" pitchFamily="2" charset="2"/>
              <a:buNone/>
            </a:pPr>
            <a:endParaRPr lang="en-US" altLang="zh-CN" sz="2600" b="1" smtClean="0"/>
          </a:p>
          <a:p>
            <a:pPr eaLnBrk="1" hangingPunct="1">
              <a:buFont typeface="Wingdings" pitchFamily="2" charset="2"/>
              <a:buNone/>
            </a:pPr>
            <a:r>
              <a:rPr lang="en-US" altLang="zh-CN" sz="2600" b="1" u="sng" smtClean="0">
                <a:solidFill>
                  <a:schemeClr val="hlink"/>
                </a:solidFill>
              </a:rPr>
              <a:t>CSS Profile (private colleges)</a:t>
            </a:r>
          </a:p>
          <a:p>
            <a:pPr eaLnBrk="1" hangingPunct="1">
              <a:buFont typeface="Wingdings" pitchFamily="2" charset="2"/>
              <a:buChar char="q"/>
            </a:pPr>
            <a:r>
              <a:rPr lang="en-US" altLang="zh-CN" b="1" smtClean="0"/>
              <a:t>	profile</a:t>
            </a:r>
            <a:r>
              <a:rPr lang="en-US" altLang="zh-CN" smtClean="0"/>
              <a:t>online.collegeboard.com/ </a:t>
            </a:r>
            <a:endParaRPr lang="en-US" altLang="zh-CN" sz="2600" b="1" smtClean="0"/>
          </a:p>
          <a:p>
            <a:pPr eaLnBrk="1" hangingPunct="1">
              <a:buFont typeface="Wingdings" pitchFamily="2" charset="2"/>
              <a:buNone/>
            </a:pPr>
            <a:endParaRPr lang="en-US" altLang="zh-CN" sz="2600" b="1" smtClean="0"/>
          </a:p>
          <a:p>
            <a:pPr eaLnBrk="1" hangingPunct="1">
              <a:buFont typeface="Wingdings" pitchFamily="2" charset="2"/>
              <a:buNone/>
            </a:pPr>
            <a:r>
              <a:rPr lang="en-US" altLang="zh-CN" sz="2600" b="1" u="sng" smtClean="0">
                <a:solidFill>
                  <a:schemeClr val="hlink"/>
                </a:solidFill>
              </a:rPr>
              <a:t>SCHOLARSHIPS:</a:t>
            </a:r>
          </a:p>
          <a:p>
            <a:pPr eaLnBrk="1" hangingPunct="1">
              <a:buFont typeface="Wingdings" pitchFamily="2" charset="2"/>
              <a:buNone/>
            </a:pPr>
            <a:r>
              <a:rPr lang="en-US" altLang="zh-CN" sz="2600" b="1" smtClean="0"/>
              <a:t>Galileoweb.org/college/scholarships</a:t>
            </a:r>
          </a:p>
          <a:p>
            <a:pPr eaLnBrk="1" hangingPunct="1">
              <a:buFont typeface="Wingdings" pitchFamily="2" charset="2"/>
              <a:buNone/>
            </a:pPr>
            <a:r>
              <a:rPr lang="en-US" altLang="zh-CN" sz="2600" b="1" u="sng" smtClean="0"/>
              <a:t>AB 540 Resources</a:t>
            </a:r>
            <a:r>
              <a:rPr lang="en-US" altLang="zh-CN" sz="2600" b="1" smtClean="0"/>
              <a:t>: </a:t>
            </a:r>
            <a:r>
              <a:rPr lang="en-US" altLang="zh-CN" b="1" smtClean="0">
                <a:hlinkClick r:id="rId3"/>
              </a:rPr>
              <a:t>http://www.e4fc.org/</a:t>
            </a:r>
            <a:r>
              <a:rPr lang="en-US" altLang="zh-CN" smtClean="0"/>
              <a:t> </a:t>
            </a:r>
            <a:endParaRPr lang="en-US" altLang="zh-CN" sz="2600" b="1" smtClean="0"/>
          </a:p>
          <a:p>
            <a:endParaRPr lang="en-US" smtClean="0"/>
          </a:p>
        </p:txBody>
      </p:sp>
      <p:pic>
        <p:nvPicPr>
          <p:cNvPr id="47108" name="Picture 4" descr="MCj04316310000[1]"/>
          <p:cNvPicPr>
            <a:picLocks noChangeAspect="1" noChangeArrowheads="1"/>
          </p:cNvPicPr>
          <p:nvPr/>
        </p:nvPicPr>
        <p:blipFill>
          <a:blip r:embed="rId4"/>
          <a:srcRect/>
          <a:stretch>
            <a:fillRect/>
          </a:stretch>
        </p:blipFill>
        <p:spPr bwMode="auto">
          <a:xfrm>
            <a:off x="5943600" y="4495800"/>
            <a:ext cx="2362200" cy="2362200"/>
          </a:xfrm>
          <a:prstGeom prst="rect">
            <a:avLst/>
          </a:prstGeom>
          <a:noFill/>
          <a:ln w="9525">
            <a:noFill/>
            <a:miter lim="800000"/>
            <a:headEnd/>
            <a:tailEnd/>
          </a:ln>
        </p:spPr>
      </p:pic>
      <p:sp>
        <p:nvSpPr>
          <p:cNvPr id="47109" name="Text Box 5"/>
          <p:cNvSpPr txBox="1">
            <a:spLocks noChangeArrowheads="1"/>
          </p:cNvSpPr>
          <p:nvPr/>
        </p:nvSpPr>
        <p:spPr bwMode="auto">
          <a:xfrm>
            <a:off x="609600" y="1066800"/>
            <a:ext cx="6477000" cy="366713"/>
          </a:xfrm>
          <a:prstGeom prst="rect">
            <a:avLst/>
          </a:prstGeom>
          <a:noFill/>
          <a:ln w="9525">
            <a:noFill/>
            <a:miter lim="800000"/>
            <a:headEnd/>
            <a:tailEnd/>
          </a:ln>
        </p:spPr>
        <p:txBody>
          <a:bodyPr>
            <a:spAutoFit/>
          </a:bodyPr>
          <a:lstStyle/>
          <a:p>
            <a:pPr>
              <a:spcBef>
                <a:spcPct val="50000"/>
              </a:spcBef>
            </a:pPr>
            <a:r>
              <a:rPr lang="en-US" sz="1800" u="sng"/>
              <a:t>A College Education </a:t>
            </a:r>
            <a:r>
              <a:rPr lang="en-US" sz="1800" i="1" u="sng"/>
              <a:t>is</a:t>
            </a:r>
            <a:r>
              <a:rPr lang="en-US" sz="1800" u="sng"/>
              <a:t> Affordable with Financial-Aid!!!!</a:t>
            </a:r>
          </a:p>
        </p:txBody>
      </p:sp>
      <p:sp>
        <p:nvSpPr>
          <p:cNvPr id="91142" name="Text Box 6"/>
          <p:cNvSpPr txBox="1">
            <a:spLocks noChangeArrowheads="1"/>
          </p:cNvSpPr>
          <p:nvPr/>
        </p:nvSpPr>
        <p:spPr bwMode="auto">
          <a:xfrm>
            <a:off x="6096000" y="2209800"/>
            <a:ext cx="2286000" cy="2301875"/>
          </a:xfrm>
          <a:prstGeom prst="rect">
            <a:avLst/>
          </a:prstGeom>
          <a:solidFill>
            <a:srgbClr val="FFFF99"/>
          </a:solidFill>
          <a:ln w="9525">
            <a:solidFill>
              <a:schemeClr val="tx1"/>
            </a:solidFill>
            <a:miter lim="800000"/>
            <a:headEnd/>
            <a:tailEnd/>
          </a:ln>
        </p:spPr>
        <p:txBody>
          <a:bodyPr>
            <a:spAutoFit/>
          </a:bodyPr>
          <a:lstStyle/>
          <a:p>
            <a:pPr>
              <a:spcBef>
                <a:spcPct val="50000"/>
              </a:spcBef>
            </a:pPr>
            <a:r>
              <a:rPr lang="en-US" sz="1800" b="1"/>
              <a:t>Family Income</a:t>
            </a:r>
          </a:p>
          <a:p>
            <a:pPr>
              <a:spcBef>
                <a:spcPct val="50000"/>
              </a:spcBef>
            </a:pPr>
            <a:r>
              <a:rPr lang="en-US" sz="1800" b="1"/>
              <a:t># of Family Household</a:t>
            </a:r>
          </a:p>
          <a:p>
            <a:pPr>
              <a:spcBef>
                <a:spcPct val="50000"/>
              </a:spcBef>
            </a:pPr>
            <a:r>
              <a:rPr lang="en-US" sz="1800" b="1" u="sng"/>
              <a:t>You can get:</a:t>
            </a:r>
            <a:r>
              <a:rPr lang="en-US" sz="1800" b="1"/>
              <a:t> </a:t>
            </a:r>
          </a:p>
          <a:p>
            <a:pPr>
              <a:spcBef>
                <a:spcPct val="50000"/>
              </a:spcBef>
            </a:pPr>
            <a:r>
              <a:rPr lang="en-US" sz="1800" b="1"/>
              <a:t>Grants, Cal-Grant </a:t>
            </a:r>
          </a:p>
          <a:p>
            <a:pPr>
              <a:spcBef>
                <a:spcPct val="50000"/>
              </a:spcBef>
            </a:pPr>
            <a:r>
              <a:rPr lang="en-US" sz="1800" b="1"/>
              <a:t>Loans, Work-Study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42"/>
                                        </p:tgtEl>
                                        <p:attrNameLst>
                                          <p:attrName>style.visibility</p:attrName>
                                        </p:attrNameLst>
                                      </p:cBhvr>
                                      <p:to>
                                        <p:strVal val="visible"/>
                                      </p:to>
                                    </p:set>
                                    <p:animEffect transition="in" filter="blinds(horizontal)">
                                      <p:cBhvr>
                                        <p:cTn id="7" dur="500"/>
                                        <p:tgtEl>
                                          <p:spTgt spid="91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2"/>
          </p:nvPr>
        </p:nvSpPr>
        <p:spPr/>
        <p:txBody>
          <a:bodyPr/>
          <a:lstStyle/>
          <a:p>
            <a:pPr>
              <a:defRPr/>
            </a:pPr>
            <a:fld id="{1B6BA476-5B49-44D4-9736-6E4D985C2F2F}" type="datetime1">
              <a:rPr lang="en-US"/>
              <a:pPr>
                <a:defRPr/>
              </a:pPr>
              <a:t>9/27/2011</a:t>
            </a:fld>
            <a:endParaRPr lang="en-US"/>
          </a:p>
        </p:txBody>
      </p:sp>
      <p:pic>
        <p:nvPicPr>
          <p:cNvPr id="19458" name="Picture 6"/>
          <p:cNvPicPr>
            <a:picLocks noChangeAspect="1" noChangeArrowheads="1"/>
          </p:cNvPicPr>
          <p:nvPr/>
        </p:nvPicPr>
        <p:blipFill>
          <a:blip r:embed="rId2"/>
          <a:srcRect/>
          <a:stretch>
            <a:fillRect/>
          </a:stretch>
        </p:blipFill>
        <p:spPr bwMode="auto">
          <a:xfrm>
            <a:off x="152400" y="2878138"/>
            <a:ext cx="4919663" cy="3979862"/>
          </a:xfrm>
          <a:prstGeom prst="rect">
            <a:avLst/>
          </a:prstGeom>
          <a:noFill/>
          <a:ln w="9525">
            <a:noFill/>
            <a:miter lim="800000"/>
            <a:headEnd/>
            <a:tailEnd/>
          </a:ln>
        </p:spPr>
      </p:pic>
      <p:pic>
        <p:nvPicPr>
          <p:cNvPr id="19459" name="Picture 7"/>
          <p:cNvPicPr>
            <a:picLocks noChangeAspect="1" noChangeArrowheads="1"/>
          </p:cNvPicPr>
          <p:nvPr/>
        </p:nvPicPr>
        <p:blipFill>
          <a:blip r:embed="rId3"/>
          <a:srcRect/>
          <a:stretch>
            <a:fillRect/>
          </a:stretch>
        </p:blipFill>
        <p:spPr bwMode="auto">
          <a:xfrm>
            <a:off x="2514600" y="304800"/>
            <a:ext cx="5886450" cy="2800350"/>
          </a:xfrm>
          <a:prstGeom prst="rect">
            <a:avLst/>
          </a:prstGeom>
          <a:noFill/>
          <a:ln w="9525">
            <a:noFill/>
            <a:miter lim="800000"/>
            <a:headEnd/>
            <a:tailEnd/>
          </a:ln>
        </p:spPr>
      </p:pic>
      <p:pic>
        <p:nvPicPr>
          <p:cNvPr id="19460" name="Picture 8"/>
          <p:cNvPicPr>
            <a:picLocks noChangeAspect="1" noChangeArrowheads="1"/>
          </p:cNvPicPr>
          <p:nvPr/>
        </p:nvPicPr>
        <p:blipFill>
          <a:blip r:embed="rId4"/>
          <a:srcRect/>
          <a:stretch>
            <a:fillRect/>
          </a:stretch>
        </p:blipFill>
        <p:spPr bwMode="auto">
          <a:xfrm>
            <a:off x="152400" y="304800"/>
            <a:ext cx="4114800" cy="2803525"/>
          </a:xfrm>
          <a:prstGeom prst="rect">
            <a:avLst/>
          </a:prstGeom>
          <a:noFill/>
          <a:ln w="9525">
            <a:noFill/>
            <a:miter lim="800000"/>
            <a:headEnd/>
            <a:tailEnd/>
          </a:ln>
        </p:spPr>
      </p:pic>
      <p:pic>
        <p:nvPicPr>
          <p:cNvPr id="19461" name="Picture 9"/>
          <p:cNvPicPr>
            <a:picLocks noChangeAspect="1" noChangeArrowheads="1"/>
          </p:cNvPicPr>
          <p:nvPr/>
        </p:nvPicPr>
        <p:blipFill>
          <a:blip r:embed="rId5"/>
          <a:srcRect/>
          <a:stretch>
            <a:fillRect/>
          </a:stretch>
        </p:blipFill>
        <p:spPr bwMode="auto">
          <a:xfrm>
            <a:off x="5105400" y="3105150"/>
            <a:ext cx="3333750" cy="3752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D25126E1-990D-480E-8392-0799B1B1A581}" type="datetime1">
              <a:rPr lang="en-US"/>
              <a:pPr>
                <a:defRPr/>
              </a:pPr>
              <a:t>9/27/2011</a:t>
            </a:fld>
            <a:endParaRPr lang="en-US"/>
          </a:p>
        </p:txBody>
      </p:sp>
      <p:sp>
        <p:nvSpPr>
          <p:cNvPr id="132098" name="Rectangle 2"/>
          <p:cNvSpPr>
            <a:spLocks noGrp="1"/>
          </p:cNvSpPr>
          <p:nvPr>
            <p:ph type="title"/>
          </p:nvPr>
        </p:nvSpPr>
        <p:spPr bwMode="auto"/>
        <p:txBody>
          <a:bodyPr wrap="square" numCol="1" anchorCtr="0" compatLnSpc="1">
            <a:prstTxWarp prst="textNoShape">
              <a:avLst/>
            </a:prstTxWarp>
          </a:bodyPr>
          <a:lstStyle/>
          <a:p>
            <a:pPr algn="ctr">
              <a:defRPr/>
            </a:pPr>
            <a:r>
              <a:rPr lang="en-US" sz="2800" b="1" smtClean="0"/>
              <a:t>Free application for Federal Student Aid:</a:t>
            </a:r>
            <a:r>
              <a:rPr lang="en-US" sz="3200" smtClean="0"/>
              <a:t> </a:t>
            </a:r>
            <a:r>
              <a:rPr lang="en-US" sz="3600" smtClean="0"/>
              <a:t>Fafsa.gov</a:t>
            </a:r>
          </a:p>
        </p:txBody>
      </p:sp>
      <p:sp>
        <p:nvSpPr>
          <p:cNvPr id="48131" name="Rectangle 3"/>
          <p:cNvSpPr>
            <a:spLocks noGrp="1"/>
          </p:cNvSpPr>
          <p:nvPr>
            <p:ph type="body" idx="1"/>
          </p:nvPr>
        </p:nvSpPr>
        <p:spPr/>
        <p:txBody>
          <a:bodyPr/>
          <a:lstStyle/>
          <a:p>
            <a:endParaRPr lang="en-US" smtClean="0"/>
          </a:p>
        </p:txBody>
      </p:sp>
      <p:pic>
        <p:nvPicPr>
          <p:cNvPr id="48132" name="Picture 6"/>
          <p:cNvPicPr>
            <a:picLocks noChangeAspect="1" noChangeArrowheads="1"/>
          </p:cNvPicPr>
          <p:nvPr/>
        </p:nvPicPr>
        <p:blipFill>
          <a:blip r:embed="rId2"/>
          <a:srcRect/>
          <a:stretch>
            <a:fillRect/>
          </a:stretch>
        </p:blipFill>
        <p:spPr bwMode="auto">
          <a:xfrm>
            <a:off x="609600" y="1447800"/>
            <a:ext cx="7269163"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type="title"/>
          </p:nvPr>
        </p:nvSpPr>
        <p:spPr bwMode="auto">
          <a:xfrm>
            <a:off x="838200" y="990600"/>
            <a:ext cx="7620000" cy="1143000"/>
          </a:xfrm>
        </p:spPr>
        <p:txBody>
          <a:bodyPr wrap="square" numCol="1" anchorCtr="0" compatLnSpc="1">
            <a:prstTxWarp prst="textNoShape">
              <a:avLst/>
            </a:prstTxWarp>
          </a:bodyPr>
          <a:lstStyle/>
          <a:p>
            <a:pPr>
              <a:defRPr/>
            </a:pPr>
            <a:r>
              <a:rPr lang="en-US" smtClean="0"/>
              <a:t>How to Choose a College?</a:t>
            </a:r>
          </a:p>
        </p:txBody>
      </p:sp>
      <p:pic>
        <p:nvPicPr>
          <p:cNvPr id="49154" name="Picture 4"/>
          <p:cNvPicPr>
            <a:picLocks noChangeAspect="1" noChangeArrowheads="1"/>
          </p:cNvPicPr>
          <p:nvPr/>
        </p:nvPicPr>
        <p:blipFill>
          <a:blip r:embed="rId2"/>
          <a:srcRect/>
          <a:stretch>
            <a:fillRect/>
          </a:stretch>
        </p:blipFill>
        <p:spPr bwMode="auto">
          <a:xfrm>
            <a:off x="1981200" y="2057400"/>
            <a:ext cx="4876800" cy="3090863"/>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2"/>
          </p:nvPr>
        </p:nvSpPr>
        <p:spPr/>
        <p:txBody>
          <a:bodyPr/>
          <a:lstStyle/>
          <a:p>
            <a:pPr>
              <a:defRPr/>
            </a:pPr>
            <a:fld id="{0759874C-6A1F-4F82-A108-B2AADB0A4D22}" type="datetime1">
              <a:rPr lang="en-US"/>
              <a:pPr>
                <a:defRPr/>
              </a:pPr>
              <a:t>9/27/2011</a:t>
            </a:fld>
            <a:endParaRPr lang="en-US"/>
          </a:p>
        </p:txBody>
      </p:sp>
      <p:sp>
        <p:nvSpPr>
          <p:cNvPr id="2" name="Title 1"/>
          <p:cNvSpPr>
            <a:spLocks noGrp="1"/>
          </p:cNvSpPr>
          <p:nvPr>
            <p:ph type="title"/>
          </p:nvPr>
        </p:nvSpPr>
        <p:spPr bwMode="auto">
          <a:xfrm>
            <a:off x="609600" y="457200"/>
            <a:ext cx="7467600" cy="960438"/>
          </a:xfrm>
        </p:spPr>
        <p:txBody>
          <a:bodyPr wrap="square" numCol="1" anchorCtr="0" compatLnSpc="1">
            <a:prstTxWarp prst="textNoShape">
              <a:avLst/>
            </a:prstTxWarp>
          </a:bodyPr>
          <a:lstStyle/>
          <a:p>
            <a:pPr eaLnBrk="1" hangingPunct="1">
              <a:defRPr/>
            </a:pPr>
            <a:r>
              <a:rPr lang="en-US" sz="4200" smtClean="0"/>
              <a:t>California Colleges</a:t>
            </a:r>
            <a:br>
              <a:rPr lang="en-US" sz="4200" smtClean="0"/>
            </a:br>
            <a:endParaRPr lang="en-US" sz="4200" smtClean="0"/>
          </a:p>
        </p:txBody>
      </p:sp>
      <p:sp>
        <p:nvSpPr>
          <p:cNvPr id="53251" name="Content Placeholder 2"/>
          <p:cNvSpPr>
            <a:spLocks noGrp="1"/>
          </p:cNvSpPr>
          <p:nvPr>
            <p:ph idx="1"/>
          </p:nvPr>
        </p:nvSpPr>
        <p:spPr/>
        <p:txBody>
          <a:bodyPr/>
          <a:lstStyle/>
          <a:p>
            <a:pPr eaLnBrk="1" hangingPunct="1"/>
            <a:endParaRPr lang="en-US" smtClean="0"/>
          </a:p>
        </p:txBody>
      </p:sp>
      <p:pic>
        <p:nvPicPr>
          <p:cNvPr id="53252" name="Picture 4"/>
          <p:cNvPicPr>
            <a:picLocks noChangeAspect="1" noChangeArrowheads="1"/>
          </p:cNvPicPr>
          <p:nvPr/>
        </p:nvPicPr>
        <p:blipFill>
          <a:blip r:embed="rId2"/>
          <a:srcRect/>
          <a:stretch>
            <a:fillRect/>
          </a:stretch>
        </p:blipFill>
        <p:spPr bwMode="auto">
          <a:xfrm>
            <a:off x="5029200" y="304800"/>
            <a:ext cx="3657600" cy="733425"/>
          </a:xfrm>
          <a:prstGeom prst="rect">
            <a:avLst/>
          </a:prstGeom>
          <a:noFill/>
          <a:ln w="9525">
            <a:noFill/>
            <a:miter lim="800000"/>
            <a:headEnd/>
            <a:tailEnd/>
          </a:ln>
        </p:spPr>
      </p:pic>
      <p:pic>
        <p:nvPicPr>
          <p:cNvPr id="53253" name="Picture 5"/>
          <p:cNvPicPr>
            <a:picLocks noChangeAspect="1" noChangeArrowheads="1"/>
          </p:cNvPicPr>
          <p:nvPr/>
        </p:nvPicPr>
        <p:blipFill>
          <a:blip r:embed="rId3"/>
          <a:srcRect/>
          <a:stretch>
            <a:fillRect/>
          </a:stretch>
        </p:blipFill>
        <p:spPr bwMode="auto">
          <a:xfrm>
            <a:off x="685800" y="1285875"/>
            <a:ext cx="6705600" cy="5449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2"/>
          </p:nvPr>
        </p:nvSpPr>
        <p:spPr/>
        <p:txBody>
          <a:bodyPr/>
          <a:lstStyle/>
          <a:p>
            <a:pPr>
              <a:defRPr/>
            </a:pPr>
            <a:fld id="{5AB00281-0F5D-4A75-A606-CDCF021CA048}" type="datetime1">
              <a:rPr lang="en-US"/>
              <a:pPr>
                <a:defRPr/>
              </a:pPr>
              <a:t>9/27/2011</a:t>
            </a:fld>
            <a:endParaRPr lang="en-US"/>
          </a:p>
        </p:txBody>
      </p:sp>
      <p:sp>
        <p:nvSpPr>
          <p:cNvPr id="2" name="Title 1"/>
          <p:cNvSpPr>
            <a:spLocks noGrp="1"/>
          </p:cNvSpPr>
          <p:nvPr>
            <p:ph type="title"/>
          </p:nvPr>
        </p:nvSpPr>
        <p:spPr/>
        <p:txBody>
          <a:bodyPr wrap="square" numCol="1" anchorCtr="0" compatLnSpc="1">
            <a:prstTxWarp prst="textNoShape">
              <a:avLst/>
            </a:prstTxWarp>
          </a:bodyPr>
          <a:lstStyle/>
          <a:p>
            <a:pPr eaLnBrk="1" hangingPunct="1">
              <a:defRPr/>
            </a:pPr>
            <a:r>
              <a:rPr lang="en-US" smtClean="0"/>
              <a:t>College Board: </a:t>
            </a:r>
          </a:p>
        </p:txBody>
      </p:sp>
      <p:sp>
        <p:nvSpPr>
          <p:cNvPr id="54275" name="Rectangle 3"/>
          <p:cNvSpPr>
            <a:spLocks noChangeArrowheads="1"/>
          </p:cNvSpPr>
          <p:nvPr/>
        </p:nvSpPr>
        <p:spPr bwMode="auto">
          <a:xfrm>
            <a:off x="533400" y="1077913"/>
            <a:ext cx="5257800" cy="585787"/>
          </a:xfrm>
          <a:prstGeom prst="rect">
            <a:avLst/>
          </a:prstGeom>
          <a:noFill/>
          <a:ln w="9525">
            <a:noFill/>
            <a:miter lim="800000"/>
            <a:headEnd/>
            <a:tailEnd/>
          </a:ln>
        </p:spPr>
        <p:txBody>
          <a:bodyPr>
            <a:spAutoFit/>
          </a:bodyPr>
          <a:lstStyle/>
          <a:p>
            <a:r>
              <a:rPr lang="en-US" sz="3200">
                <a:latin typeface="Calibri" pitchFamily="34" charset="0"/>
              </a:rPr>
              <a:t>http://www.collegeboard.org/</a:t>
            </a:r>
          </a:p>
        </p:txBody>
      </p:sp>
      <p:pic>
        <p:nvPicPr>
          <p:cNvPr id="54276" name="Picture 3"/>
          <p:cNvPicPr>
            <a:picLocks noChangeAspect="1" noChangeArrowheads="1"/>
          </p:cNvPicPr>
          <p:nvPr/>
        </p:nvPicPr>
        <p:blipFill>
          <a:blip r:embed="rId2"/>
          <a:srcRect/>
          <a:stretch>
            <a:fillRect/>
          </a:stretch>
        </p:blipFill>
        <p:spPr bwMode="auto">
          <a:xfrm>
            <a:off x="152400" y="1676400"/>
            <a:ext cx="2667000" cy="1952625"/>
          </a:xfrm>
          <a:prstGeom prst="rect">
            <a:avLst/>
          </a:prstGeom>
          <a:noFill/>
          <a:ln w="9525">
            <a:noFill/>
            <a:miter lim="800000"/>
            <a:headEnd/>
            <a:tailEnd/>
          </a:ln>
        </p:spPr>
      </p:pic>
      <p:pic>
        <p:nvPicPr>
          <p:cNvPr id="54277" name="Picture 5"/>
          <p:cNvPicPr>
            <a:picLocks noChangeAspect="1" noChangeArrowheads="1"/>
          </p:cNvPicPr>
          <p:nvPr/>
        </p:nvPicPr>
        <p:blipFill>
          <a:blip r:embed="rId3"/>
          <a:srcRect/>
          <a:stretch>
            <a:fillRect/>
          </a:stretch>
        </p:blipFill>
        <p:spPr bwMode="auto">
          <a:xfrm>
            <a:off x="4448175" y="1676400"/>
            <a:ext cx="4695825" cy="4962525"/>
          </a:xfrm>
          <a:prstGeom prst="rect">
            <a:avLst/>
          </a:prstGeom>
          <a:noFill/>
          <a:ln w="9525">
            <a:noFill/>
            <a:miter lim="800000"/>
            <a:headEnd/>
            <a:tailEnd/>
          </a:ln>
        </p:spPr>
      </p:pic>
      <p:pic>
        <p:nvPicPr>
          <p:cNvPr id="54278" name="Picture 6"/>
          <p:cNvPicPr>
            <a:picLocks noChangeAspect="1" noChangeArrowheads="1"/>
          </p:cNvPicPr>
          <p:nvPr/>
        </p:nvPicPr>
        <p:blipFill>
          <a:blip r:embed="rId4"/>
          <a:srcRect/>
          <a:stretch>
            <a:fillRect/>
          </a:stretch>
        </p:blipFill>
        <p:spPr bwMode="auto">
          <a:xfrm>
            <a:off x="2743200" y="1676400"/>
            <a:ext cx="1743075" cy="4791075"/>
          </a:xfrm>
          <a:prstGeom prst="rect">
            <a:avLst/>
          </a:prstGeom>
          <a:noFill/>
          <a:ln w="9525">
            <a:noFill/>
            <a:miter lim="800000"/>
            <a:headEnd/>
            <a:tailEnd/>
          </a:ln>
        </p:spPr>
      </p:pic>
      <p:sp>
        <p:nvSpPr>
          <p:cNvPr id="54279" name="Text Box 7"/>
          <p:cNvSpPr txBox="1">
            <a:spLocks noChangeArrowheads="1"/>
          </p:cNvSpPr>
          <p:nvPr/>
        </p:nvSpPr>
        <p:spPr bwMode="auto">
          <a:xfrm>
            <a:off x="152400" y="3733800"/>
            <a:ext cx="2667000" cy="3117850"/>
          </a:xfrm>
          <a:prstGeom prst="rect">
            <a:avLst/>
          </a:prstGeom>
          <a:noFill/>
          <a:ln w="9525">
            <a:noFill/>
            <a:miter lim="800000"/>
            <a:headEnd/>
            <a:tailEnd/>
          </a:ln>
        </p:spPr>
        <p:txBody>
          <a:bodyPr>
            <a:spAutoFit/>
          </a:bodyPr>
          <a:lstStyle/>
          <a:p>
            <a:pPr>
              <a:spcBef>
                <a:spcPct val="50000"/>
              </a:spcBef>
            </a:pPr>
            <a:r>
              <a:rPr lang="en-US" sz="1800" b="1" u="sng"/>
              <a:t>Factors to Consider: </a:t>
            </a:r>
          </a:p>
          <a:p>
            <a:pPr>
              <a:spcBef>
                <a:spcPct val="50000"/>
              </a:spcBef>
            </a:pPr>
            <a:r>
              <a:rPr lang="en-US" sz="1800"/>
              <a:t>Parental desire, friends</a:t>
            </a:r>
          </a:p>
          <a:p>
            <a:pPr>
              <a:spcBef>
                <a:spcPct val="50000"/>
              </a:spcBef>
            </a:pPr>
            <a:r>
              <a:rPr lang="en-US" sz="1800"/>
              <a:t>* Majors, Curriculum</a:t>
            </a:r>
          </a:p>
          <a:p>
            <a:pPr>
              <a:spcBef>
                <a:spcPct val="50000"/>
              </a:spcBef>
            </a:pPr>
            <a:r>
              <a:rPr lang="en-US" sz="1800"/>
              <a:t>Ideal Environment, Size</a:t>
            </a:r>
          </a:p>
          <a:p>
            <a:pPr>
              <a:spcBef>
                <a:spcPct val="50000"/>
              </a:spcBef>
            </a:pPr>
            <a:r>
              <a:rPr lang="en-US" sz="1800"/>
              <a:t>* Distance from Home, Location, Costs</a:t>
            </a:r>
          </a:p>
          <a:p>
            <a:pPr>
              <a:spcBef>
                <a:spcPct val="50000"/>
              </a:spcBef>
            </a:pPr>
            <a:r>
              <a:rPr lang="en-US" sz="1800"/>
              <a:t>What’s Important to You</a:t>
            </a:r>
          </a:p>
          <a:p>
            <a:pPr>
              <a:spcBef>
                <a:spcPct val="50000"/>
              </a:spcBef>
            </a:pPr>
            <a:r>
              <a:rPr lang="en-US" sz="1800"/>
              <a:t>Where you feel happy </a:t>
            </a:r>
            <a:r>
              <a:rPr lang="en-US" sz="1800">
                <a:sym typeface="Wingdings" pitchFamily="2" charset="2"/>
              </a:rPr>
              <a:t></a:t>
            </a:r>
            <a:endParaRPr lang="en-US" sz="18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58" name="Group 42"/>
          <p:cNvGraphicFramePr>
            <a:graphicFrameLocks noGrp="1"/>
          </p:cNvGraphicFramePr>
          <p:nvPr>
            <p:ph idx="1"/>
          </p:nvPr>
        </p:nvGraphicFramePr>
        <p:xfrm>
          <a:off x="533400" y="304800"/>
          <a:ext cx="7848600" cy="5992813"/>
        </p:xfrm>
        <a:graphic>
          <a:graphicData uri="http://schemas.openxmlformats.org/drawingml/2006/table">
            <a:tbl>
              <a:tblPr/>
              <a:tblGrid>
                <a:gridCol w="3846513"/>
                <a:gridCol w="4002087"/>
              </a:tblGrid>
              <a:tr h="2971800">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sng" strike="noStrike" cap="none" normalizeH="0" baseline="0" smtClean="0">
                          <a:ln>
                            <a:noFill/>
                          </a:ln>
                          <a:solidFill>
                            <a:srgbClr val="000000"/>
                          </a:solidFill>
                          <a:effectLst/>
                          <a:latin typeface="Calibri" pitchFamily="34" charset="0"/>
                        </a:rPr>
                        <a:t>Community Colleges</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100% acceptance rate</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Very affordable at $36/unit</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Many technical and vocational programs (e.g. Nursing, Culinary, etc.)</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Associate Degrees in some fields</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Have transfer agreements and guarantees with some CSUs, UCs, and private schools</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endParaRPr kumimoji="0" lang="en-US" sz="1600" b="0" i="0" u="none" strike="noStrike" cap="none" normalizeH="0" baseline="0" smtClean="0">
                        <a:ln>
                          <a:noFill/>
                        </a:ln>
                        <a:solidFill>
                          <a:schemeClr val="tx1"/>
                        </a:solidFill>
                        <a:effectLst/>
                        <a:latin typeface="Calibri"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sng" strike="noStrike" cap="none" normalizeH="0" baseline="0" smtClean="0">
                          <a:ln>
                            <a:noFill/>
                          </a:ln>
                          <a:solidFill>
                            <a:srgbClr val="000000"/>
                          </a:solidFill>
                          <a:effectLst/>
                          <a:latin typeface="Calibri" pitchFamily="34" charset="0"/>
                        </a:rPr>
                        <a:t>California State University (CSU)</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Total of 23 campuses</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Impact campus vs. Non-impacted Campus</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Typically smaller class sizes than UC</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Focus on hands-on experience</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Most faculty are focused on teaching, not research</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Many are commuter campuses (limited housing)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21013">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sng" strike="noStrike" cap="none" normalizeH="0" baseline="0" smtClean="0">
                          <a:ln>
                            <a:noFill/>
                          </a:ln>
                          <a:solidFill>
                            <a:srgbClr val="000000"/>
                          </a:solidFill>
                          <a:effectLst/>
                          <a:latin typeface="Calibri" pitchFamily="34" charset="0"/>
                        </a:rPr>
                        <a:t>University of California (UC)</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9 undergraduate campuses (Irvine, Merced, Berkeley, Davis, San Diego, Riverside, Los Angeles, Santa Cruz, Santa Barbara)</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Typically large class sizes  </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Focus on research</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Top research university</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Residential campus (guaranteed housing for freshmen)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sng" strike="noStrike" cap="none" normalizeH="0" baseline="0" smtClean="0">
                          <a:ln>
                            <a:noFill/>
                          </a:ln>
                          <a:solidFill>
                            <a:srgbClr val="000000"/>
                          </a:solidFill>
                          <a:effectLst/>
                          <a:latin typeface="Calibri" pitchFamily="34" charset="0"/>
                        </a:rPr>
                        <a:t>Private Colleges and Universities</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More than 75 private schools in California alone (Stanford, USF,etc)</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Small teacher to student ratio </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Most professors teach classes, not TAs</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High graduation rate and can finish in four years</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Housing can be available all 4 years</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Admission requirements vary </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600" b="1" i="0" u="none" strike="noStrike" cap="none" normalizeH="0" baseline="0" smtClean="0">
                          <a:ln>
                            <a:noFill/>
                          </a:ln>
                          <a:solidFill>
                            <a:srgbClr val="000000"/>
                          </a:solidFill>
                          <a:effectLst/>
                          <a:latin typeface="Calibri" pitchFamily="34" charset="0"/>
                        </a:rPr>
                        <a:t>Can be very affordable with financial aid.</a:t>
                      </a:r>
                      <a:r>
                        <a:rPr kumimoji="0" lang="en-US" sz="1600" b="1" i="0" u="none" strike="noStrike" cap="none" normalizeH="0" baseline="0" smtClean="0">
                          <a:ln>
                            <a:noFill/>
                          </a:ln>
                          <a:solidFill>
                            <a:schemeClr val="tx1"/>
                          </a:solidFill>
                          <a:effectLst/>
                          <a:latin typeface="Calibri"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Date Placeholder 3"/>
          <p:cNvSpPr>
            <a:spLocks noGrp="1"/>
          </p:cNvSpPr>
          <p:nvPr>
            <p:ph type="dt" sz="quarter" idx="12"/>
          </p:nvPr>
        </p:nvSpPr>
        <p:spPr/>
        <p:txBody>
          <a:bodyPr/>
          <a:lstStyle/>
          <a:p>
            <a:pPr>
              <a:defRPr/>
            </a:pPr>
            <a:fld id="{669095CE-5BBB-4310-8C55-BC5D0663DC03}" type="datetime1">
              <a:rPr lang="en-US"/>
              <a:pPr>
                <a:defRPr/>
              </a:pPr>
              <a:t>9/27/2011</a:t>
            </a:fld>
            <a:endParaRPr lang="en-US"/>
          </a:p>
        </p:txBody>
      </p:sp>
      <p:sp>
        <p:nvSpPr>
          <p:cNvPr id="51203" name="Rectangle 2" descr="20%"/>
          <p:cNvSpPr>
            <a:spLocks noChangeArrowheads="1"/>
          </p:cNvSpPr>
          <p:nvPr/>
        </p:nvSpPr>
        <p:spPr bwMode="auto">
          <a:xfrm>
            <a:off x="609600" y="3714750"/>
            <a:ext cx="990600" cy="608013"/>
          </a:xfrm>
          <a:prstGeom prst="rect">
            <a:avLst/>
          </a:prstGeom>
          <a:pattFill prst="pct20">
            <a:fgClr>
              <a:schemeClr val="bg2"/>
            </a:fgClr>
            <a:bgClr>
              <a:srgbClr val="FFFFFF"/>
            </a:bgClr>
          </a:pattFill>
          <a:ln w="19050">
            <a:solidFill>
              <a:schemeClr val="tx1"/>
            </a:solidFill>
            <a:miter lim="800000"/>
            <a:headEnd/>
            <a:tailEnd/>
          </a:ln>
        </p:spPr>
        <p:txBody>
          <a:bodyPr wrap="none" anchor="ctr"/>
          <a:lstStyle/>
          <a:p>
            <a:pPr eaLnBrk="0" hangingPunct="0"/>
            <a:endParaRPr lang="en-US" sz="1800"/>
          </a:p>
        </p:txBody>
      </p:sp>
      <p:sp>
        <p:nvSpPr>
          <p:cNvPr id="51204" name="Text Box 3" descr="Light upward diagonal"/>
          <p:cNvSpPr txBox="1">
            <a:spLocks noChangeArrowheads="1"/>
          </p:cNvSpPr>
          <p:nvPr/>
        </p:nvSpPr>
        <p:spPr bwMode="auto">
          <a:xfrm>
            <a:off x="547688" y="3643313"/>
            <a:ext cx="1052512" cy="684212"/>
          </a:xfrm>
          <a:prstGeom prst="rect">
            <a:avLst/>
          </a:prstGeom>
          <a:noFill/>
          <a:ln w="9525">
            <a:noFill/>
            <a:miter lim="800000"/>
            <a:headEnd/>
            <a:tailEnd/>
          </a:ln>
        </p:spPr>
        <p:txBody>
          <a:bodyPr wrap="none" anchor="ctr">
            <a:spAutoFit/>
          </a:bodyPr>
          <a:lstStyle/>
          <a:p>
            <a:pPr algn="ctr" eaLnBrk="0" hangingPunct="0"/>
            <a:endParaRPr lang="en-US" sz="1400">
              <a:latin typeface="Times New Roman" pitchFamily="18" charset="0"/>
            </a:endParaRPr>
          </a:p>
          <a:p>
            <a:pPr algn="ctr" eaLnBrk="0" hangingPunct="0"/>
            <a:r>
              <a:rPr lang="en-US" sz="1400" b="1">
                <a:latin typeface="Times New Roman" pitchFamily="18" charset="0"/>
              </a:rPr>
              <a:t>Sophomore</a:t>
            </a:r>
          </a:p>
          <a:p>
            <a:pPr algn="ctr" eaLnBrk="0" hangingPunct="0"/>
            <a:endParaRPr lang="en-US" sz="1400" b="1">
              <a:latin typeface="Times New Roman" pitchFamily="18" charset="0"/>
            </a:endParaRPr>
          </a:p>
        </p:txBody>
      </p:sp>
      <p:sp>
        <p:nvSpPr>
          <p:cNvPr id="51205" name="Rectangle 4" descr="20%"/>
          <p:cNvSpPr>
            <a:spLocks noChangeArrowheads="1"/>
          </p:cNvSpPr>
          <p:nvPr/>
        </p:nvSpPr>
        <p:spPr bwMode="auto">
          <a:xfrm>
            <a:off x="609600" y="4319588"/>
            <a:ext cx="990600" cy="609600"/>
          </a:xfrm>
          <a:prstGeom prst="rect">
            <a:avLst/>
          </a:prstGeom>
          <a:pattFill prst="pct20">
            <a:fgClr>
              <a:schemeClr val="bg2"/>
            </a:fgClr>
            <a:bgClr>
              <a:srgbClr val="FFFFFF"/>
            </a:bgClr>
          </a:pattFill>
          <a:ln w="19050">
            <a:solidFill>
              <a:schemeClr val="tx1"/>
            </a:solidFill>
            <a:miter lim="800000"/>
            <a:headEnd/>
            <a:tailEnd/>
          </a:ln>
        </p:spPr>
        <p:txBody>
          <a:bodyPr wrap="none" anchor="ctr"/>
          <a:lstStyle/>
          <a:p>
            <a:pPr eaLnBrk="0" hangingPunct="0"/>
            <a:endParaRPr lang="en-US" sz="1800"/>
          </a:p>
        </p:txBody>
      </p:sp>
      <p:sp>
        <p:nvSpPr>
          <p:cNvPr id="51206" name="Text Box 5"/>
          <p:cNvSpPr txBox="1">
            <a:spLocks noChangeArrowheads="1"/>
          </p:cNvSpPr>
          <p:nvPr/>
        </p:nvSpPr>
        <p:spPr bwMode="auto">
          <a:xfrm>
            <a:off x="2514600" y="6186488"/>
            <a:ext cx="4267200" cy="425450"/>
          </a:xfrm>
          <a:prstGeom prst="rect">
            <a:avLst/>
          </a:prstGeom>
          <a:noFill/>
          <a:ln w="57150" cmpd="thinThick">
            <a:solidFill>
              <a:schemeClr val="tx1"/>
            </a:solidFill>
            <a:miter lim="800000"/>
            <a:headEnd/>
            <a:tailEnd/>
          </a:ln>
        </p:spPr>
        <p:txBody>
          <a:bodyPr>
            <a:spAutoFit/>
          </a:bodyPr>
          <a:lstStyle/>
          <a:p>
            <a:pPr algn="ctr" eaLnBrk="0" hangingPunct="0"/>
            <a:r>
              <a:rPr lang="en-US" sz="2000">
                <a:latin typeface="Times New Roman" pitchFamily="18" charset="0"/>
              </a:rPr>
              <a:t>High School Graduate</a:t>
            </a:r>
            <a:endParaRPr lang="en-US" sz="2400">
              <a:latin typeface="Times New Roman" pitchFamily="18" charset="0"/>
            </a:endParaRPr>
          </a:p>
        </p:txBody>
      </p:sp>
      <p:sp>
        <p:nvSpPr>
          <p:cNvPr id="51207" name="Text Box 6"/>
          <p:cNvSpPr txBox="1">
            <a:spLocks noChangeArrowheads="1"/>
          </p:cNvSpPr>
          <p:nvPr/>
        </p:nvSpPr>
        <p:spPr bwMode="auto">
          <a:xfrm>
            <a:off x="1600200" y="4929188"/>
            <a:ext cx="1524000" cy="971550"/>
          </a:xfrm>
          <a:prstGeom prst="rect">
            <a:avLst/>
          </a:prstGeom>
          <a:noFill/>
          <a:ln w="28575">
            <a:solidFill>
              <a:schemeClr val="tx1"/>
            </a:solidFill>
            <a:miter lim="800000"/>
            <a:headEnd/>
            <a:tailEnd/>
          </a:ln>
        </p:spPr>
        <p:txBody>
          <a:bodyPr>
            <a:spAutoFit/>
          </a:bodyPr>
          <a:lstStyle/>
          <a:p>
            <a:pPr algn="ctr" eaLnBrk="0" hangingPunct="0"/>
            <a:r>
              <a:rPr lang="en-US" sz="1400" b="1">
                <a:latin typeface="Times New Roman" pitchFamily="18" charset="0"/>
              </a:rPr>
              <a:t>California Community</a:t>
            </a:r>
          </a:p>
          <a:p>
            <a:pPr algn="ctr" eaLnBrk="0" hangingPunct="0"/>
            <a:r>
              <a:rPr lang="en-US" sz="1400" b="1">
                <a:latin typeface="Times New Roman" pitchFamily="18" charset="0"/>
              </a:rPr>
              <a:t>Colleges</a:t>
            </a:r>
          </a:p>
          <a:p>
            <a:pPr algn="ctr" eaLnBrk="0" hangingPunct="0"/>
            <a:r>
              <a:rPr lang="en-US" sz="1400">
                <a:latin typeface="Times New Roman" pitchFamily="18" charset="0"/>
              </a:rPr>
              <a:t>(110 campuses)</a:t>
            </a:r>
            <a:endParaRPr lang="en-US" sz="2400">
              <a:latin typeface="Times New Roman" pitchFamily="18" charset="0"/>
            </a:endParaRPr>
          </a:p>
        </p:txBody>
      </p:sp>
      <p:sp>
        <p:nvSpPr>
          <p:cNvPr id="51208" name="Text Box 7"/>
          <p:cNvSpPr txBox="1">
            <a:spLocks noChangeArrowheads="1"/>
          </p:cNvSpPr>
          <p:nvPr/>
        </p:nvSpPr>
        <p:spPr bwMode="auto">
          <a:xfrm>
            <a:off x="3124200" y="4929188"/>
            <a:ext cx="1447800" cy="711200"/>
          </a:xfrm>
          <a:prstGeom prst="rect">
            <a:avLst/>
          </a:prstGeom>
          <a:noFill/>
          <a:ln w="28575">
            <a:solidFill>
              <a:schemeClr val="tx1"/>
            </a:solidFill>
            <a:miter lim="800000"/>
            <a:headEnd/>
            <a:tailEnd/>
          </a:ln>
        </p:spPr>
        <p:txBody>
          <a:bodyPr>
            <a:spAutoFit/>
          </a:bodyPr>
          <a:lstStyle/>
          <a:p>
            <a:pPr algn="ctr" eaLnBrk="0" hangingPunct="0"/>
            <a:r>
              <a:rPr lang="en-US" sz="1400" b="1">
                <a:latin typeface="Times New Roman" pitchFamily="18" charset="0"/>
              </a:rPr>
              <a:t>California State</a:t>
            </a:r>
          </a:p>
          <a:p>
            <a:pPr algn="ctr" eaLnBrk="0" hangingPunct="0"/>
            <a:r>
              <a:rPr lang="en-US" sz="1400" b="1">
                <a:latin typeface="Times New Roman" pitchFamily="18" charset="0"/>
              </a:rPr>
              <a:t>University</a:t>
            </a:r>
            <a:endParaRPr lang="en-US" sz="1400">
              <a:latin typeface="Times New Roman" pitchFamily="18" charset="0"/>
            </a:endParaRPr>
          </a:p>
          <a:p>
            <a:pPr algn="ctr" eaLnBrk="0" hangingPunct="0"/>
            <a:r>
              <a:rPr lang="en-US" sz="1400">
                <a:latin typeface="Times New Roman" pitchFamily="18" charset="0"/>
              </a:rPr>
              <a:t>(23 campuses)</a:t>
            </a:r>
          </a:p>
        </p:txBody>
      </p:sp>
      <p:sp>
        <p:nvSpPr>
          <p:cNvPr id="51209" name="Text Box 8"/>
          <p:cNvSpPr txBox="1">
            <a:spLocks noChangeArrowheads="1"/>
          </p:cNvSpPr>
          <p:nvPr/>
        </p:nvSpPr>
        <p:spPr bwMode="auto">
          <a:xfrm>
            <a:off x="4572000" y="4929188"/>
            <a:ext cx="1524000" cy="711200"/>
          </a:xfrm>
          <a:prstGeom prst="rect">
            <a:avLst/>
          </a:prstGeom>
          <a:noFill/>
          <a:ln w="28575">
            <a:solidFill>
              <a:schemeClr val="tx1"/>
            </a:solidFill>
            <a:miter lim="800000"/>
            <a:headEnd/>
            <a:tailEnd/>
          </a:ln>
        </p:spPr>
        <p:txBody>
          <a:bodyPr>
            <a:spAutoFit/>
          </a:bodyPr>
          <a:lstStyle/>
          <a:p>
            <a:pPr algn="ctr" eaLnBrk="0" hangingPunct="0"/>
            <a:r>
              <a:rPr lang="en-US" sz="1400" b="1">
                <a:latin typeface="Times New Roman" pitchFamily="18" charset="0"/>
              </a:rPr>
              <a:t>University of </a:t>
            </a:r>
          </a:p>
          <a:p>
            <a:pPr algn="ctr" eaLnBrk="0" hangingPunct="0"/>
            <a:r>
              <a:rPr lang="en-US" sz="1400" b="1">
                <a:latin typeface="Times New Roman" pitchFamily="18" charset="0"/>
              </a:rPr>
              <a:t>California</a:t>
            </a:r>
            <a:endParaRPr lang="en-US" sz="1400">
              <a:latin typeface="Times New Roman" pitchFamily="18" charset="0"/>
            </a:endParaRPr>
          </a:p>
          <a:p>
            <a:pPr algn="ctr" eaLnBrk="0" hangingPunct="0"/>
            <a:r>
              <a:rPr lang="en-US" sz="1400">
                <a:latin typeface="Times New Roman" pitchFamily="18" charset="0"/>
              </a:rPr>
              <a:t>(9 campuses)</a:t>
            </a:r>
          </a:p>
        </p:txBody>
      </p:sp>
      <p:sp>
        <p:nvSpPr>
          <p:cNvPr id="51210" name="Line 9"/>
          <p:cNvSpPr>
            <a:spLocks noChangeShapeType="1"/>
          </p:cNvSpPr>
          <p:nvPr/>
        </p:nvSpPr>
        <p:spPr bwMode="auto">
          <a:xfrm flipH="1" flipV="1">
            <a:off x="2438400" y="5857875"/>
            <a:ext cx="228600" cy="309563"/>
          </a:xfrm>
          <a:prstGeom prst="line">
            <a:avLst/>
          </a:prstGeom>
          <a:noFill/>
          <a:ln w="9525">
            <a:solidFill>
              <a:schemeClr val="tx1"/>
            </a:solidFill>
            <a:round/>
            <a:headEnd/>
            <a:tailEnd type="triangle" w="med" len="med"/>
          </a:ln>
        </p:spPr>
        <p:txBody>
          <a:bodyPr wrap="none" anchor="ctr"/>
          <a:lstStyle/>
          <a:p>
            <a:endParaRPr lang="en-US"/>
          </a:p>
        </p:txBody>
      </p:sp>
      <p:sp>
        <p:nvSpPr>
          <p:cNvPr id="51211" name="Line 10"/>
          <p:cNvSpPr>
            <a:spLocks noChangeShapeType="1"/>
          </p:cNvSpPr>
          <p:nvPr/>
        </p:nvSpPr>
        <p:spPr bwMode="auto">
          <a:xfrm flipH="1" flipV="1">
            <a:off x="3733800" y="5680075"/>
            <a:ext cx="152400" cy="457200"/>
          </a:xfrm>
          <a:prstGeom prst="line">
            <a:avLst/>
          </a:prstGeom>
          <a:noFill/>
          <a:ln w="9525">
            <a:solidFill>
              <a:schemeClr val="tx1"/>
            </a:solidFill>
            <a:round/>
            <a:headEnd/>
            <a:tailEnd type="triangle" w="med" len="med"/>
          </a:ln>
        </p:spPr>
        <p:txBody>
          <a:bodyPr wrap="none" anchor="ctr"/>
          <a:lstStyle/>
          <a:p>
            <a:endParaRPr lang="en-US"/>
          </a:p>
        </p:txBody>
      </p:sp>
      <p:sp>
        <p:nvSpPr>
          <p:cNvPr id="51212" name="Line 11"/>
          <p:cNvSpPr>
            <a:spLocks noChangeShapeType="1"/>
          </p:cNvSpPr>
          <p:nvPr/>
        </p:nvSpPr>
        <p:spPr bwMode="auto">
          <a:xfrm flipV="1">
            <a:off x="5257800" y="5684838"/>
            <a:ext cx="152400" cy="457200"/>
          </a:xfrm>
          <a:prstGeom prst="line">
            <a:avLst/>
          </a:prstGeom>
          <a:noFill/>
          <a:ln w="9525">
            <a:solidFill>
              <a:schemeClr val="tx1"/>
            </a:solidFill>
            <a:round/>
            <a:headEnd/>
            <a:tailEnd type="triangle" w="med" len="med"/>
          </a:ln>
        </p:spPr>
        <p:txBody>
          <a:bodyPr wrap="none" anchor="ctr"/>
          <a:lstStyle/>
          <a:p>
            <a:endParaRPr lang="en-US"/>
          </a:p>
        </p:txBody>
      </p:sp>
      <p:sp>
        <p:nvSpPr>
          <p:cNvPr id="51213" name="Line 12"/>
          <p:cNvSpPr>
            <a:spLocks noChangeShapeType="1"/>
          </p:cNvSpPr>
          <p:nvPr/>
        </p:nvSpPr>
        <p:spPr bwMode="auto">
          <a:xfrm flipV="1">
            <a:off x="6705600" y="5929313"/>
            <a:ext cx="152400" cy="214312"/>
          </a:xfrm>
          <a:prstGeom prst="line">
            <a:avLst/>
          </a:prstGeom>
          <a:noFill/>
          <a:ln w="9525">
            <a:solidFill>
              <a:schemeClr val="tx1"/>
            </a:solidFill>
            <a:round/>
            <a:headEnd/>
            <a:tailEnd type="triangle" w="med" len="med"/>
          </a:ln>
        </p:spPr>
        <p:txBody>
          <a:bodyPr wrap="none" anchor="ctr"/>
          <a:lstStyle/>
          <a:p>
            <a:endParaRPr lang="en-US"/>
          </a:p>
        </p:txBody>
      </p:sp>
      <p:sp>
        <p:nvSpPr>
          <p:cNvPr id="51214" name="Rectangle 13"/>
          <p:cNvSpPr>
            <a:spLocks noChangeArrowheads="1"/>
          </p:cNvSpPr>
          <p:nvPr/>
        </p:nvSpPr>
        <p:spPr bwMode="auto">
          <a:xfrm>
            <a:off x="1600200" y="4319588"/>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15" name="Text Box 14" descr="Light upward diagonal"/>
          <p:cNvSpPr txBox="1">
            <a:spLocks noChangeArrowheads="1"/>
          </p:cNvSpPr>
          <p:nvPr/>
        </p:nvSpPr>
        <p:spPr bwMode="auto">
          <a:xfrm>
            <a:off x="533400" y="4462463"/>
            <a:ext cx="1066800" cy="285750"/>
          </a:xfrm>
          <a:prstGeom prst="rect">
            <a:avLst/>
          </a:prstGeom>
          <a:noFill/>
          <a:ln w="9525">
            <a:noFill/>
            <a:miter lim="800000"/>
            <a:headEnd/>
            <a:tailEnd/>
          </a:ln>
        </p:spPr>
        <p:txBody>
          <a:bodyPr>
            <a:spAutoFit/>
          </a:bodyPr>
          <a:lstStyle/>
          <a:p>
            <a:pPr eaLnBrk="0" hangingPunct="0"/>
            <a:r>
              <a:rPr lang="en-US" sz="1400" b="1">
                <a:latin typeface="Times New Roman" pitchFamily="18" charset="0"/>
              </a:rPr>
              <a:t>  Freshman   </a:t>
            </a:r>
            <a:endParaRPr lang="en-US" sz="1400">
              <a:latin typeface="Times New Roman" pitchFamily="18" charset="0"/>
            </a:endParaRPr>
          </a:p>
        </p:txBody>
      </p:sp>
      <p:sp>
        <p:nvSpPr>
          <p:cNvPr id="51216" name="Text Box 15"/>
          <p:cNvSpPr txBox="1">
            <a:spLocks noChangeArrowheads="1"/>
          </p:cNvSpPr>
          <p:nvPr/>
        </p:nvSpPr>
        <p:spPr bwMode="auto">
          <a:xfrm>
            <a:off x="6096000" y="4929188"/>
            <a:ext cx="1524000" cy="996950"/>
          </a:xfrm>
          <a:prstGeom prst="rect">
            <a:avLst/>
          </a:prstGeom>
          <a:noFill/>
          <a:ln w="28575">
            <a:solidFill>
              <a:schemeClr val="tx1"/>
            </a:solidFill>
            <a:miter lim="800000"/>
            <a:headEnd/>
            <a:tailEnd/>
          </a:ln>
        </p:spPr>
        <p:txBody>
          <a:bodyPr>
            <a:spAutoFit/>
          </a:bodyPr>
          <a:lstStyle/>
          <a:p>
            <a:pPr algn="ctr" eaLnBrk="0" hangingPunct="0"/>
            <a:r>
              <a:rPr lang="en-US" b="1">
                <a:latin typeface="Times New Roman" pitchFamily="18" charset="0"/>
              </a:rPr>
              <a:t>California Independent Colleges</a:t>
            </a:r>
          </a:p>
          <a:p>
            <a:pPr algn="ctr" eaLnBrk="0" hangingPunct="0"/>
            <a:r>
              <a:rPr lang="en-US" b="1">
                <a:latin typeface="Times New Roman" pitchFamily="18" charset="0"/>
              </a:rPr>
              <a:t>&amp; Universities</a:t>
            </a:r>
            <a:endParaRPr lang="en-US">
              <a:latin typeface="Times New Roman" pitchFamily="18" charset="0"/>
            </a:endParaRPr>
          </a:p>
          <a:p>
            <a:pPr algn="ctr" eaLnBrk="0" hangingPunct="0"/>
            <a:r>
              <a:rPr lang="en-US" sz="1400">
                <a:latin typeface="Times New Roman" pitchFamily="18" charset="0"/>
              </a:rPr>
              <a:t>(77+ campuses)</a:t>
            </a:r>
            <a:endParaRPr lang="en-US" sz="2400">
              <a:latin typeface="Times New Roman" pitchFamily="18" charset="0"/>
            </a:endParaRPr>
          </a:p>
        </p:txBody>
      </p:sp>
      <p:sp>
        <p:nvSpPr>
          <p:cNvPr id="51217" name="Text Box 16"/>
          <p:cNvSpPr txBox="1">
            <a:spLocks noChangeArrowheads="1"/>
          </p:cNvSpPr>
          <p:nvPr/>
        </p:nvSpPr>
        <p:spPr bwMode="auto">
          <a:xfrm>
            <a:off x="1905000" y="4462463"/>
            <a:ext cx="935038" cy="285750"/>
          </a:xfrm>
          <a:prstGeom prst="rect">
            <a:avLst/>
          </a:prstGeom>
          <a:noFill/>
          <a:ln w="9525">
            <a:noFill/>
            <a:miter lim="800000"/>
            <a:headEnd/>
            <a:tailEnd/>
          </a:ln>
        </p:spPr>
        <p:txBody>
          <a:bodyPr wrap="none">
            <a:spAutoFit/>
          </a:bodyPr>
          <a:lstStyle/>
          <a:p>
            <a:pPr eaLnBrk="0" hangingPunct="0"/>
            <a:r>
              <a:rPr lang="en-US" sz="1400">
                <a:latin typeface="Times New Roman" pitchFamily="18" charset="0"/>
              </a:rPr>
              <a:t>Certificate</a:t>
            </a:r>
          </a:p>
        </p:txBody>
      </p:sp>
      <p:sp>
        <p:nvSpPr>
          <p:cNvPr id="51218" name="Rectangle 17"/>
          <p:cNvSpPr>
            <a:spLocks noChangeArrowheads="1"/>
          </p:cNvSpPr>
          <p:nvPr/>
        </p:nvSpPr>
        <p:spPr bwMode="auto">
          <a:xfrm>
            <a:off x="3124200" y="4319588"/>
            <a:ext cx="14478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19" name="Rectangle 18"/>
          <p:cNvSpPr>
            <a:spLocks noChangeArrowheads="1"/>
          </p:cNvSpPr>
          <p:nvPr/>
        </p:nvSpPr>
        <p:spPr bwMode="auto">
          <a:xfrm>
            <a:off x="4572000" y="4319588"/>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20" name="Rectangle 19"/>
          <p:cNvSpPr>
            <a:spLocks noChangeArrowheads="1"/>
          </p:cNvSpPr>
          <p:nvPr/>
        </p:nvSpPr>
        <p:spPr bwMode="auto">
          <a:xfrm>
            <a:off x="6096000" y="4319588"/>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21" name="Rectangle 20"/>
          <p:cNvSpPr>
            <a:spLocks noChangeArrowheads="1"/>
          </p:cNvSpPr>
          <p:nvPr/>
        </p:nvSpPr>
        <p:spPr bwMode="auto">
          <a:xfrm>
            <a:off x="1597025" y="3714750"/>
            <a:ext cx="1527175" cy="608013"/>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22" name="Rectangle 21"/>
          <p:cNvSpPr>
            <a:spLocks noChangeArrowheads="1"/>
          </p:cNvSpPr>
          <p:nvPr/>
        </p:nvSpPr>
        <p:spPr bwMode="auto">
          <a:xfrm>
            <a:off x="3124200" y="3714750"/>
            <a:ext cx="1447800" cy="608013"/>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23" name="Rectangle 22"/>
          <p:cNvSpPr>
            <a:spLocks noChangeArrowheads="1"/>
          </p:cNvSpPr>
          <p:nvPr/>
        </p:nvSpPr>
        <p:spPr bwMode="auto">
          <a:xfrm>
            <a:off x="4572000" y="3714750"/>
            <a:ext cx="1524000" cy="608013"/>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24" name="Rectangle 23"/>
          <p:cNvSpPr>
            <a:spLocks noChangeArrowheads="1"/>
          </p:cNvSpPr>
          <p:nvPr/>
        </p:nvSpPr>
        <p:spPr bwMode="auto">
          <a:xfrm>
            <a:off x="6096000" y="3714750"/>
            <a:ext cx="1524000" cy="608013"/>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25" name="Text Box 24"/>
          <p:cNvSpPr txBox="1">
            <a:spLocks noChangeArrowheads="1"/>
          </p:cNvSpPr>
          <p:nvPr/>
        </p:nvSpPr>
        <p:spPr bwMode="auto">
          <a:xfrm>
            <a:off x="1601788" y="3775075"/>
            <a:ext cx="1565275" cy="484188"/>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Transfer/</a:t>
            </a:r>
          </a:p>
          <a:p>
            <a:pPr algn="ctr" eaLnBrk="0" hangingPunct="0"/>
            <a:r>
              <a:rPr lang="en-US" sz="1400">
                <a:latin typeface="Times New Roman" pitchFamily="18" charset="0"/>
              </a:rPr>
              <a:t>Associate’s Degree</a:t>
            </a:r>
          </a:p>
        </p:txBody>
      </p:sp>
      <p:sp>
        <p:nvSpPr>
          <p:cNvPr id="51226" name="Text Box 25"/>
          <p:cNvSpPr txBox="1">
            <a:spLocks noChangeArrowheads="1"/>
          </p:cNvSpPr>
          <p:nvPr/>
        </p:nvSpPr>
        <p:spPr bwMode="auto">
          <a:xfrm>
            <a:off x="312738" y="1838325"/>
            <a:ext cx="1047750" cy="646113"/>
          </a:xfrm>
          <a:prstGeom prst="rect">
            <a:avLst/>
          </a:prstGeom>
          <a:noFill/>
          <a:ln w="9525">
            <a:solidFill>
              <a:schemeClr val="tx1"/>
            </a:solidFill>
            <a:miter lim="800000"/>
            <a:headEnd/>
            <a:tailEnd/>
          </a:ln>
        </p:spPr>
        <p:txBody>
          <a:bodyPr wrap="none" anchor="ctr">
            <a:spAutoFit/>
          </a:bodyPr>
          <a:lstStyle/>
          <a:p>
            <a:pPr eaLnBrk="0" hangingPunct="0"/>
            <a:r>
              <a:rPr lang="en-US">
                <a:latin typeface="Times New Roman" pitchFamily="18" charset="0"/>
              </a:rPr>
              <a:t>55-60%  CSU</a:t>
            </a:r>
          </a:p>
          <a:p>
            <a:pPr eaLnBrk="0" hangingPunct="0"/>
            <a:r>
              <a:rPr lang="en-US">
                <a:latin typeface="Times New Roman" pitchFamily="18" charset="0"/>
              </a:rPr>
              <a:t>28-30%  UC</a:t>
            </a:r>
          </a:p>
          <a:p>
            <a:pPr eaLnBrk="0" hangingPunct="0"/>
            <a:r>
              <a:rPr lang="en-US">
                <a:latin typeface="Times New Roman" pitchFamily="18" charset="0"/>
              </a:rPr>
              <a:t>20%  Private</a:t>
            </a:r>
          </a:p>
        </p:txBody>
      </p:sp>
      <p:sp>
        <p:nvSpPr>
          <p:cNvPr id="51227" name="Rectangle 26" descr="20%"/>
          <p:cNvSpPr>
            <a:spLocks noChangeArrowheads="1"/>
          </p:cNvSpPr>
          <p:nvPr/>
        </p:nvSpPr>
        <p:spPr bwMode="auto">
          <a:xfrm>
            <a:off x="1981200" y="2749550"/>
            <a:ext cx="1143000" cy="608013"/>
          </a:xfrm>
          <a:prstGeom prst="rect">
            <a:avLst/>
          </a:prstGeom>
          <a:pattFill prst="pct20">
            <a:fgClr>
              <a:schemeClr val="bg2"/>
            </a:fgClr>
            <a:bgClr>
              <a:schemeClr val="bg1"/>
            </a:bgClr>
          </a:pattFill>
          <a:ln w="19050">
            <a:solidFill>
              <a:schemeClr val="tx1"/>
            </a:solidFill>
            <a:miter lim="800000"/>
            <a:headEnd/>
            <a:tailEnd/>
          </a:ln>
        </p:spPr>
        <p:txBody>
          <a:bodyPr wrap="none" anchor="ctr"/>
          <a:lstStyle/>
          <a:p>
            <a:pPr eaLnBrk="0" hangingPunct="0"/>
            <a:endParaRPr lang="en-US" sz="1800"/>
          </a:p>
        </p:txBody>
      </p:sp>
      <p:sp>
        <p:nvSpPr>
          <p:cNvPr id="51228" name="Rectangle 27"/>
          <p:cNvSpPr>
            <a:spLocks noChangeArrowheads="1"/>
          </p:cNvSpPr>
          <p:nvPr/>
        </p:nvSpPr>
        <p:spPr bwMode="auto">
          <a:xfrm>
            <a:off x="3124200" y="2752725"/>
            <a:ext cx="14478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29" name="Rectangle 28"/>
          <p:cNvSpPr>
            <a:spLocks noChangeArrowheads="1"/>
          </p:cNvSpPr>
          <p:nvPr/>
        </p:nvSpPr>
        <p:spPr bwMode="auto">
          <a:xfrm>
            <a:off x="4572000" y="2752725"/>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30" name="Rectangle 29"/>
          <p:cNvSpPr>
            <a:spLocks noChangeArrowheads="1"/>
          </p:cNvSpPr>
          <p:nvPr/>
        </p:nvSpPr>
        <p:spPr bwMode="auto">
          <a:xfrm>
            <a:off x="6096000" y="2752725"/>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31" name="Text Box 30"/>
          <p:cNvSpPr txBox="1">
            <a:spLocks noChangeArrowheads="1"/>
          </p:cNvSpPr>
          <p:nvPr/>
        </p:nvSpPr>
        <p:spPr bwMode="auto">
          <a:xfrm>
            <a:off x="2181225" y="2914650"/>
            <a:ext cx="687388" cy="285750"/>
          </a:xfrm>
          <a:prstGeom prst="rect">
            <a:avLst/>
          </a:prstGeom>
          <a:noFill/>
          <a:ln w="9525">
            <a:noFill/>
            <a:miter lim="800000"/>
            <a:headEnd/>
            <a:tailEnd/>
          </a:ln>
        </p:spPr>
        <p:txBody>
          <a:bodyPr wrap="none" anchor="ctr">
            <a:spAutoFit/>
          </a:bodyPr>
          <a:lstStyle/>
          <a:p>
            <a:pPr algn="ctr" eaLnBrk="0" hangingPunct="0"/>
            <a:r>
              <a:rPr lang="en-US" sz="1400" b="1">
                <a:latin typeface="Times New Roman" pitchFamily="18" charset="0"/>
              </a:rPr>
              <a:t>Junior</a:t>
            </a:r>
          </a:p>
        </p:txBody>
      </p:sp>
      <p:sp>
        <p:nvSpPr>
          <p:cNvPr id="51232" name="Rectangle 31" descr="20%"/>
          <p:cNvSpPr>
            <a:spLocks noChangeArrowheads="1"/>
          </p:cNvSpPr>
          <p:nvPr/>
        </p:nvSpPr>
        <p:spPr bwMode="auto">
          <a:xfrm>
            <a:off x="1981200" y="2133600"/>
            <a:ext cx="1143000" cy="609600"/>
          </a:xfrm>
          <a:prstGeom prst="rect">
            <a:avLst/>
          </a:prstGeom>
          <a:pattFill prst="pct20">
            <a:fgClr>
              <a:schemeClr val="bg2"/>
            </a:fgClr>
            <a:bgClr>
              <a:schemeClr val="bg1"/>
            </a:bgClr>
          </a:pattFill>
          <a:ln w="19050">
            <a:solidFill>
              <a:schemeClr val="tx1"/>
            </a:solidFill>
            <a:miter lim="800000"/>
            <a:headEnd/>
            <a:tailEnd/>
          </a:ln>
        </p:spPr>
        <p:txBody>
          <a:bodyPr wrap="none" anchor="ctr"/>
          <a:lstStyle/>
          <a:p>
            <a:pPr eaLnBrk="0" hangingPunct="0"/>
            <a:endParaRPr lang="en-US" sz="1800"/>
          </a:p>
        </p:txBody>
      </p:sp>
      <p:sp>
        <p:nvSpPr>
          <p:cNvPr id="51233" name="Rectangle 32"/>
          <p:cNvSpPr>
            <a:spLocks noChangeArrowheads="1"/>
          </p:cNvSpPr>
          <p:nvPr/>
        </p:nvSpPr>
        <p:spPr bwMode="auto">
          <a:xfrm>
            <a:off x="3124200" y="2143125"/>
            <a:ext cx="14478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34" name="Rectangle 33"/>
          <p:cNvSpPr>
            <a:spLocks noChangeArrowheads="1"/>
          </p:cNvSpPr>
          <p:nvPr/>
        </p:nvSpPr>
        <p:spPr bwMode="auto">
          <a:xfrm>
            <a:off x="4572000" y="2143125"/>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35" name="Rectangle 34"/>
          <p:cNvSpPr>
            <a:spLocks noChangeArrowheads="1"/>
          </p:cNvSpPr>
          <p:nvPr/>
        </p:nvSpPr>
        <p:spPr bwMode="auto">
          <a:xfrm>
            <a:off x="6096000" y="2143125"/>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36" name="Text Box 35"/>
          <p:cNvSpPr txBox="1">
            <a:spLocks noChangeArrowheads="1"/>
          </p:cNvSpPr>
          <p:nvPr/>
        </p:nvSpPr>
        <p:spPr bwMode="auto">
          <a:xfrm>
            <a:off x="2209800" y="2305050"/>
            <a:ext cx="677863" cy="285750"/>
          </a:xfrm>
          <a:prstGeom prst="rect">
            <a:avLst/>
          </a:prstGeom>
          <a:noFill/>
          <a:ln w="9525">
            <a:noFill/>
            <a:miter lim="800000"/>
            <a:headEnd/>
            <a:tailEnd/>
          </a:ln>
        </p:spPr>
        <p:txBody>
          <a:bodyPr wrap="none" anchor="ctr">
            <a:spAutoFit/>
          </a:bodyPr>
          <a:lstStyle/>
          <a:p>
            <a:pPr eaLnBrk="0" hangingPunct="0"/>
            <a:r>
              <a:rPr lang="en-US" sz="1400" b="1">
                <a:latin typeface="Times New Roman" pitchFamily="18" charset="0"/>
              </a:rPr>
              <a:t>Senior</a:t>
            </a:r>
          </a:p>
        </p:txBody>
      </p:sp>
      <p:sp>
        <p:nvSpPr>
          <p:cNvPr id="51237" name="Text Box 36"/>
          <p:cNvSpPr txBox="1">
            <a:spLocks noChangeArrowheads="1"/>
          </p:cNvSpPr>
          <p:nvPr/>
        </p:nvSpPr>
        <p:spPr bwMode="auto">
          <a:xfrm>
            <a:off x="3419475" y="2235200"/>
            <a:ext cx="1000125"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Bachelor’s </a:t>
            </a:r>
          </a:p>
          <a:p>
            <a:pPr algn="ctr" eaLnBrk="0" hangingPunct="0"/>
            <a:r>
              <a:rPr lang="en-US" sz="1400">
                <a:latin typeface="Times New Roman" pitchFamily="18" charset="0"/>
              </a:rPr>
              <a:t>Degree</a:t>
            </a:r>
          </a:p>
        </p:txBody>
      </p:sp>
      <p:sp>
        <p:nvSpPr>
          <p:cNvPr id="51238" name="Rectangle 37"/>
          <p:cNvSpPr>
            <a:spLocks noChangeArrowheads="1"/>
          </p:cNvSpPr>
          <p:nvPr/>
        </p:nvSpPr>
        <p:spPr bwMode="auto">
          <a:xfrm>
            <a:off x="4867275" y="2235200"/>
            <a:ext cx="1000125"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Bachelor’s </a:t>
            </a:r>
          </a:p>
          <a:p>
            <a:pPr algn="ctr" eaLnBrk="0" hangingPunct="0"/>
            <a:r>
              <a:rPr lang="en-US" sz="1400">
                <a:latin typeface="Times New Roman" pitchFamily="18" charset="0"/>
              </a:rPr>
              <a:t>Degree</a:t>
            </a:r>
          </a:p>
        </p:txBody>
      </p:sp>
      <p:sp>
        <p:nvSpPr>
          <p:cNvPr id="51239" name="Rectangle 38"/>
          <p:cNvSpPr>
            <a:spLocks noChangeArrowheads="1"/>
          </p:cNvSpPr>
          <p:nvPr/>
        </p:nvSpPr>
        <p:spPr bwMode="auto">
          <a:xfrm>
            <a:off x="6400800" y="2233613"/>
            <a:ext cx="1000125"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Bachelor’s </a:t>
            </a:r>
          </a:p>
          <a:p>
            <a:pPr algn="ctr" eaLnBrk="0" hangingPunct="0"/>
            <a:r>
              <a:rPr lang="en-US" sz="1400">
                <a:latin typeface="Times New Roman" pitchFamily="18" charset="0"/>
              </a:rPr>
              <a:t>Degree</a:t>
            </a:r>
          </a:p>
        </p:txBody>
      </p:sp>
      <p:sp>
        <p:nvSpPr>
          <p:cNvPr id="51240" name="Text Box 39"/>
          <p:cNvSpPr txBox="1">
            <a:spLocks noChangeArrowheads="1"/>
          </p:cNvSpPr>
          <p:nvPr/>
        </p:nvSpPr>
        <p:spPr bwMode="auto">
          <a:xfrm>
            <a:off x="7772400" y="4002088"/>
            <a:ext cx="1123950" cy="684212"/>
          </a:xfrm>
          <a:prstGeom prst="rect">
            <a:avLst/>
          </a:prstGeom>
          <a:noFill/>
          <a:ln w="9525">
            <a:noFill/>
            <a:miter lim="800000"/>
            <a:headEnd/>
            <a:tailEnd/>
          </a:ln>
        </p:spPr>
        <p:txBody>
          <a:bodyPr wrap="none" anchor="ctr">
            <a:spAutoFit/>
          </a:bodyPr>
          <a:lstStyle/>
          <a:p>
            <a:pPr algn="ctr" eaLnBrk="0" hangingPunct="0"/>
            <a:r>
              <a:rPr lang="en-US" sz="1400" b="1">
                <a:latin typeface="Times New Roman" pitchFamily="18" charset="0"/>
              </a:rPr>
              <a:t>Lower</a:t>
            </a:r>
          </a:p>
          <a:p>
            <a:pPr algn="ctr" eaLnBrk="0" hangingPunct="0"/>
            <a:r>
              <a:rPr lang="en-US" sz="1400" b="1">
                <a:latin typeface="Times New Roman" pitchFamily="18" charset="0"/>
              </a:rPr>
              <a:t>Division</a:t>
            </a:r>
          </a:p>
          <a:p>
            <a:pPr algn="ctr" eaLnBrk="0" hangingPunct="0"/>
            <a:r>
              <a:rPr lang="en-US" sz="1400" b="1">
                <a:latin typeface="Times New Roman" pitchFamily="18" charset="0"/>
              </a:rPr>
              <a:t>Coursework</a:t>
            </a:r>
            <a:endParaRPr lang="en-US" sz="1400">
              <a:latin typeface="Times New Roman" pitchFamily="18" charset="0"/>
            </a:endParaRPr>
          </a:p>
        </p:txBody>
      </p:sp>
      <p:sp>
        <p:nvSpPr>
          <p:cNvPr id="51241" name="Rectangle 40"/>
          <p:cNvSpPr>
            <a:spLocks noChangeArrowheads="1"/>
          </p:cNvSpPr>
          <p:nvPr/>
        </p:nvSpPr>
        <p:spPr bwMode="auto">
          <a:xfrm>
            <a:off x="3124200" y="1300163"/>
            <a:ext cx="14478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42" name="Rectangle 41"/>
          <p:cNvSpPr>
            <a:spLocks noChangeArrowheads="1"/>
          </p:cNvSpPr>
          <p:nvPr/>
        </p:nvSpPr>
        <p:spPr bwMode="auto">
          <a:xfrm>
            <a:off x="4572000" y="1300163"/>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43" name="Rectangle 42"/>
          <p:cNvSpPr>
            <a:spLocks noChangeArrowheads="1"/>
          </p:cNvSpPr>
          <p:nvPr/>
        </p:nvSpPr>
        <p:spPr bwMode="auto">
          <a:xfrm>
            <a:off x="6096000" y="1300163"/>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44" name="Text Box 43"/>
          <p:cNvSpPr txBox="1">
            <a:spLocks noChangeArrowheads="1"/>
          </p:cNvSpPr>
          <p:nvPr/>
        </p:nvSpPr>
        <p:spPr bwMode="auto">
          <a:xfrm>
            <a:off x="3429000" y="1408113"/>
            <a:ext cx="808038"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Master’s</a:t>
            </a:r>
          </a:p>
          <a:p>
            <a:pPr algn="ctr" eaLnBrk="0" hangingPunct="0"/>
            <a:r>
              <a:rPr lang="en-US" sz="1400">
                <a:latin typeface="Times New Roman" pitchFamily="18" charset="0"/>
              </a:rPr>
              <a:t>Degree</a:t>
            </a:r>
          </a:p>
        </p:txBody>
      </p:sp>
      <p:sp>
        <p:nvSpPr>
          <p:cNvPr id="51245" name="Text Box 44"/>
          <p:cNvSpPr txBox="1">
            <a:spLocks noChangeArrowheads="1"/>
          </p:cNvSpPr>
          <p:nvPr/>
        </p:nvSpPr>
        <p:spPr bwMode="auto">
          <a:xfrm>
            <a:off x="4953000" y="1408113"/>
            <a:ext cx="808038"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Master’s</a:t>
            </a:r>
          </a:p>
          <a:p>
            <a:pPr algn="ctr" eaLnBrk="0" hangingPunct="0"/>
            <a:r>
              <a:rPr lang="en-US" sz="1400">
                <a:latin typeface="Times New Roman" pitchFamily="18" charset="0"/>
              </a:rPr>
              <a:t>Degree</a:t>
            </a:r>
          </a:p>
        </p:txBody>
      </p:sp>
      <p:sp>
        <p:nvSpPr>
          <p:cNvPr id="51246" name="Text Box 45"/>
          <p:cNvSpPr txBox="1">
            <a:spLocks noChangeArrowheads="1"/>
          </p:cNvSpPr>
          <p:nvPr/>
        </p:nvSpPr>
        <p:spPr bwMode="auto">
          <a:xfrm>
            <a:off x="6477000" y="1357313"/>
            <a:ext cx="808038"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Master’s</a:t>
            </a:r>
          </a:p>
          <a:p>
            <a:pPr algn="ctr" eaLnBrk="0" hangingPunct="0"/>
            <a:r>
              <a:rPr lang="en-US" sz="1400">
                <a:latin typeface="Times New Roman" pitchFamily="18" charset="0"/>
              </a:rPr>
              <a:t>Degree</a:t>
            </a:r>
          </a:p>
        </p:txBody>
      </p:sp>
      <p:sp>
        <p:nvSpPr>
          <p:cNvPr id="51247" name="Text Box 46"/>
          <p:cNvSpPr txBox="1">
            <a:spLocks noChangeArrowheads="1"/>
          </p:cNvSpPr>
          <p:nvPr/>
        </p:nvSpPr>
        <p:spPr bwMode="auto">
          <a:xfrm>
            <a:off x="7848600" y="2376488"/>
            <a:ext cx="1123950" cy="684212"/>
          </a:xfrm>
          <a:prstGeom prst="rect">
            <a:avLst/>
          </a:prstGeom>
          <a:noFill/>
          <a:ln w="9525">
            <a:noFill/>
            <a:miter lim="800000"/>
            <a:headEnd/>
            <a:tailEnd/>
          </a:ln>
        </p:spPr>
        <p:txBody>
          <a:bodyPr wrap="none" anchor="ctr">
            <a:spAutoFit/>
          </a:bodyPr>
          <a:lstStyle/>
          <a:p>
            <a:pPr algn="ctr" eaLnBrk="0" hangingPunct="0"/>
            <a:r>
              <a:rPr lang="en-US" sz="1400" b="1">
                <a:latin typeface="Times New Roman" pitchFamily="18" charset="0"/>
              </a:rPr>
              <a:t>Upper</a:t>
            </a:r>
          </a:p>
          <a:p>
            <a:pPr algn="ctr" eaLnBrk="0" hangingPunct="0"/>
            <a:r>
              <a:rPr lang="en-US" sz="1400" b="1">
                <a:latin typeface="Times New Roman" pitchFamily="18" charset="0"/>
              </a:rPr>
              <a:t>Division</a:t>
            </a:r>
          </a:p>
          <a:p>
            <a:pPr algn="ctr" eaLnBrk="0" hangingPunct="0"/>
            <a:r>
              <a:rPr lang="en-US" sz="1400" b="1">
                <a:latin typeface="Times New Roman" pitchFamily="18" charset="0"/>
              </a:rPr>
              <a:t>Coursework</a:t>
            </a:r>
            <a:endParaRPr lang="en-US" sz="1400">
              <a:latin typeface="Times New Roman" pitchFamily="18" charset="0"/>
            </a:endParaRPr>
          </a:p>
        </p:txBody>
      </p:sp>
      <p:sp>
        <p:nvSpPr>
          <p:cNvPr id="51248" name="Rectangle 47"/>
          <p:cNvSpPr>
            <a:spLocks noChangeArrowheads="1"/>
          </p:cNvSpPr>
          <p:nvPr/>
        </p:nvSpPr>
        <p:spPr bwMode="auto">
          <a:xfrm>
            <a:off x="4572000" y="614363"/>
            <a:ext cx="1524000" cy="6858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49" name="Rectangle 48"/>
          <p:cNvSpPr>
            <a:spLocks noChangeArrowheads="1"/>
          </p:cNvSpPr>
          <p:nvPr/>
        </p:nvSpPr>
        <p:spPr bwMode="auto">
          <a:xfrm>
            <a:off x="6096000" y="614363"/>
            <a:ext cx="1524000" cy="6858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51250" name="Text Box 49"/>
          <p:cNvSpPr txBox="1">
            <a:spLocks noChangeArrowheads="1"/>
          </p:cNvSpPr>
          <p:nvPr/>
        </p:nvSpPr>
        <p:spPr bwMode="auto">
          <a:xfrm>
            <a:off x="4792663" y="636588"/>
            <a:ext cx="1063625" cy="685800"/>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Doctorate/</a:t>
            </a:r>
          </a:p>
          <a:p>
            <a:pPr algn="ctr" eaLnBrk="0" hangingPunct="0"/>
            <a:r>
              <a:rPr lang="en-US" sz="1400">
                <a:latin typeface="Times New Roman" pitchFamily="18" charset="0"/>
              </a:rPr>
              <a:t>Professional</a:t>
            </a:r>
          </a:p>
          <a:p>
            <a:pPr algn="ctr" eaLnBrk="0" hangingPunct="0"/>
            <a:r>
              <a:rPr lang="en-US" sz="1400">
                <a:latin typeface="Times New Roman" pitchFamily="18" charset="0"/>
              </a:rPr>
              <a:t>Degree</a:t>
            </a:r>
          </a:p>
        </p:txBody>
      </p:sp>
      <p:sp>
        <p:nvSpPr>
          <p:cNvPr id="51251" name="Text Box 50"/>
          <p:cNvSpPr txBox="1">
            <a:spLocks noChangeArrowheads="1"/>
          </p:cNvSpPr>
          <p:nvPr/>
        </p:nvSpPr>
        <p:spPr bwMode="auto">
          <a:xfrm>
            <a:off x="6324600" y="642938"/>
            <a:ext cx="1063625" cy="684212"/>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Doctorate/</a:t>
            </a:r>
          </a:p>
          <a:p>
            <a:pPr algn="ctr" eaLnBrk="0" hangingPunct="0"/>
            <a:r>
              <a:rPr lang="en-US" sz="1400">
                <a:latin typeface="Times New Roman" pitchFamily="18" charset="0"/>
              </a:rPr>
              <a:t>Professional</a:t>
            </a:r>
          </a:p>
          <a:p>
            <a:pPr algn="ctr" eaLnBrk="0" hangingPunct="0"/>
            <a:r>
              <a:rPr lang="en-US" sz="1400">
                <a:latin typeface="Times New Roman" pitchFamily="18" charset="0"/>
              </a:rPr>
              <a:t>Degree</a:t>
            </a:r>
          </a:p>
        </p:txBody>
      </p:sp>
      <p:sp>
        <p:nvSpPr>
          <p:cNvPr id="51252" name="AutoShape 51"/>
          <p:cNvSpPr>
            <a:spLocks/>
          </p:cNvSpPr>
          <p:nvPr/>
        </p:nvSpPr>
        <p:spPr bwMode="auto">
          <a:xfrm>
            <a:off x="7696200" y="2162175"/>
            <a:ext cx="152400" cy="1219200"/>
          </a:xfrm>
          <a:prstGeom prst="rightBrace">
            <a:avLst>
              <a:gd name="adj1" fmla="val 66667"/>
              <a:gd name="adj2" fmla="val 50000"/>
            </a:avLst>
          </a:prstGeom>
          <a:noFill/>
          <a:ln w="9525">
            <a:solidFill>
              <a:schemeClr val="tx1"/>
            </a:solidFill>
            <a:round/>
            <a:headEnd/>
            <a:tailEnd/>
          </a:ln>
        </p:spPr>
        <p:txBody>
          <a:bodyPr wrap="none" anchor="ctr"/>
          <a:lstStyle/>
          <a:p>
            <a:pPr eaLnBrk="0" hangingPunct="0"/>
            <a:endParaRPr lang="en-US" sz="1800"/>
          </a:p>
        </p:txBody>
      </p:sp>
      <p:sp>
        <p:nvSpPr>
          <p:cNvPr id="51253" name="AutoShape 52"/>
          <p:cNvSpPr>
            <a:spLocks/>
          </p:cNvSpPr>
          <p:nvPr/>
        </p:nvSpPr>
        <p:spPr bwMode="auto">
          <a:xfrm>
            <a:off x="7696200" y="3684588"/>
            <a:ext cx="152400" cy="1219200"/>
          </a:xfrm>
          <a:prstGeom prst="rightBrace">
            <a:avLst>
              <a:gd name="adj1" fmla="val 66667"/>
              <a:gd name="adj2" fmla="val 50000"/>
            </a:avLst>
          </a:prstGeom>
          <a:noFill/>
          <a:ln w="9525">
            <a:solidFill>
              <a:schemeClr val="tx1"/>
            </a:solidFill>
            <a:round/>
            <a:headEnd/>
            <a:tailEnd/>
          </a:ln>
        </p:spPr>
        <p:txBody>
          <a:bodyPr wrap="none" anchor="ctr"/>
          <a:lstStyle/>
          <a:p>
            <a:pPr eaLnBrk="0" hangingPunct="0"/>
            <a:endParaRPr lang="en-US" sz="1800"/>
          </a:p>
        </p:txBody>
      </p:sp>
      <p:sp>
        <p:nvSpPr>
          <p:cNvPr id="51254" name="AutoShape 53"/>
          <p:cNvSpPr>
            <a:spLocks/>
          </p:cNvSpPr>
          <p:nvPr/>
        </p:nvSpPr>
        <p:spPr bwMode="auto">
          <a:xfrm>
            <a:off x="7696200" y="642938"/>
            <a:ext cx="152400" cy="1219200"/>
          </a:xfrm>
          <a:prstGeom prst="rightBrace">
            <a:avLst>
              <a:gd name="adj1" fmla="val 66667"/>
              <a:gd name="adj2" fmla="val 50000"/>
            </a:avLst>
          </a:prstGeom>
          <a:noFill/>
          <a:ln w="9525">
            <a:solidFill>
              <a:schemeClr val="tx1"/>
            </a:solidFill>
            <a:round/>
            <a:headEnd/>
            <a:tailEnd/>
          </a:ln>
        </p:spPr>
        <p:txBody>
          <a:bodyPr wrap="none" anchor="ctr"/>
          <a:lstStyle/>
          <a:p>
            <a:pPr eaLnBrk="0" hangingPunct="0"/>
            <a:endParaRPr lang="en-US" sz="1800"/>
          </a:p>
        </p:txBody>
      </p:sp>
      <p:sp>
        <p:nvSpPr>
          <p:cNvPr id="51255" name="Text Box 54"/>
          <p:cNvSpPr txBox="1">
            <a:spLocks noChangeArrowheads="1"/>
          </p:cNvSpPr>
          <p:nvPr/>
        </p:nvSpPr>
        <p:spPr bwMode="auto">
          <a:xfrm>
            <a:off x="7848600" y="928688"/>
            <a:ext cx="1112838" cy="684212"/>
          </a:xfrm>
          <a:prstGeom prst="rect">
            <a:avLst/>
          </a:prstGeom>
          <a:noFill/>
          <a:ln w="9525">
            <a:noFill/>
            <a:miter lim="800000"/>
            <a:headEnd/>
            <a:tailEnd/>
          </a:ln>
        </p:spPr>
        <p:txBody>
          <a:bodyPr wrap="none" anchor="ctr">
            <a:spAutoFit/>
          </a:bodyPr>
          <a:lstStyle/>
          <a:p>
            <a:pPr algn="ctr" eaLnBrk="0" hangingPunct="0"/>
            <a:r>
              <a:rPr lang="en-US" sz="1400" b="1">
                <a:latin typeface="Times New Roman" pitchFamily="18" charset="0"/>
              </a:rPr>
              <a:t>Graduate/</a:t>
            </a:r>
          </a:p>
          <a:p>
            <a:pPr algn="ctr" eaLnBrk="0" hangingPunct="0"/>
            <a:r>
              <a:rPr lang="en-US" sz="1400" b="1">
                <a:latin typeface="Times New Roman" pitchFamily="18" charset="0"/>
              </a:rPr>
              <a:t>Professional</a:t>
            </a:r>
          </a:p>
          <a:p>
            <a:pPr algn="ctr" eaLnBrk="0" hangingPunct="0"/>
            <a:r>
              <a:rPr lang="en-US" sz="1400" b="1">
                <a:latin typeface="Times New Roman" pitchFamily="18" charset="0"/>
              </a:rPr>
              <a:t>Schools</a:t>
            </a:r>
            <a:endParaRPr lang="en-US" sz="1400">
              <a:latin typeface="Times New Roman" pitchFamily="18" charset="0"/>
            </a:endParaRPr>
          </a:p>
        </p:txBody>
      </p:sp>
      <p:sp>
        <p:nvSpPr>
          <p:cNvPr id="51256" name="Rectangle 55"/>
          <p:cNvSpPr>
            <a:spLocks noChangeArrowheads="1"/>
          </p:cNvSpPr>
          <p:nvPr/>
        </p:nvSpPr>
        <p:spPr bwMode="auto">
          <a:xfrm>
            <a:off x="3173413" y="5827713"/>
            <a:ext cx="712787" cy="230187"/>
          </a:xfrm>
          <a:prstGeom prst="rect">
            <a:avLst/>
          </a:prstGeom>
          <a:noFill/>
          <a:ln w="9525">
            <a:noFill/>
            <a:miter lim="800000"/>
            <a:headEnd/>
            <a:tailEnd/>
          </a:ln>
        </p:spPr>
        <p:txBody>
          <a:bodyPr wrap="none" anchor="ctr">
            <a:spAutoFit/>
          </a:bodyPr>
          <a:lstStyle/>
          <a:p>
            <a:pPr algn="ctr" eaLnBrk="0" hangingPunct="0"/>
            <a:r>
              <a:rPr lang="en-US" sz="1000">
                <a:latin typeface="Times New Roman" pitchFamily="18" charset="0"/>
              </a:rPr>
              <a:t>SAT/GPA</a:t>
            </a:r>
          </a:p>
        </p:txBody>
      </p:sp>
      <p:sp>
        <p:nvSpPr>
          <p:cNvPr id="51257" name="Rectangle 56"/>
          <p:cNvSpPr>
            <a:spLocks noChangeArrowheads="1"/>
          </p:cNvSpPr>
          <p:nvPr/>
        </p:nvSpPr>
        <p:spPr bwMode="auto">
          <a:xfrm>
            <a:off x="4648200" y="5813425"/>
            <a:ext cx="712788" cy="228600"/>
          </a:xfrm>
          <a:prstGeom prst="rect">
            <a:avLst/>
          </a:prstGeom>
          <a:noFill/>
          <a:ln w="9525">
            <a:noFill/>
            <a:miter lim="800000"/>
            <a:headEnd/>
            <a:tailEnd/>
          </a:ln>
        </p:spPr>
        <p:txBody>
          <a:bodyPr wrap="none" anchor="ctr">
            <a:spAutoFit/>
          </a:bodyPr>
          <a:lstStyle/>
          <a:p>
            <a:pPr algn="ctr" eaLnBrk="0" hangingPunct="0"/>
            <a:r>
              <a:rPr lang="en-US" sz="1000">
                <a:latin typeface="Times New Roman" pitchFamily="18" charset="0"/>
              </a:rPr>
              <a:t>SAT/GPA</a:t>
            </a:r>
          </a:p>
        </p:txBody>
      </p:sp>
      <p:sp>
        <p:nvSpPr>
          <p:cNvPr id="51258" name="Rectangle 57"/>
          <p:cNvSpPr>
            <a:spLocks noChangeArrowheads="1"/>
          </p:cNvSpPr>
          <p:nvPr/>
        </p:nvSpPr>
        <p:spPr bwMode="auto">
          <a:xfrm>
            <a:off x="5943600" y="5929313"/>
            <a:ext cx="712788" cy="228600"/>
          </a:xfrm>
          <a:prstGeom prst="rect">
            <a:avLst/>
          </a:prstGeom>
          <a:noFill/>
          <a:ln w="9525">
            <a:noFill/>
            <a:miter lim="800000"/>
            <a:headEnd/>
            <a:tailEnd/>
          </a:ln>
        </p:spPr>
        <p:txBody>
          <a:bodyPr wrap="none" anchor="ctr">
            <a:spAutoFit/>
          </a:bodyPr>
          <a:lstStyle/>
          <a:p>
            <a:pPr algn="ctr" eaLnBrk="0" hangingPunct="0"/>
            <a:r>
              <a:rPr lang="en-US" sz="1000">
                <a:latin typeface="Times New Roman" pitchFamily="18" charset="0"/>
              </a:rPr>
              <a:t>SAT/GPA</a:t>
            </a:r>
          </a:p>
        </p:txBody>
      </p:sp>
      <p:sp>
        <p:nvSpPr>
          <p:cNvPr id="51259" name="Text Box 58"/>
          <p:cNvSpPr txBox="1">
            <a:spLocks noChangeArrowheads="1"/>
          </p:cNvSpPr>
          <p:nvPr/>
        </p:nvSpPr>
        <p:spPr bwMode="auto">
          <a:xfrm>
            <a:off x="1563688" y="41275"/>
            <a:ext cx="6148387" cy="458788"/>
          </a:xfrm>
          <a:prstGeom prst="rect">
            <a:avLst/>
          </a:prstGeom>
          <a:noFill/>
          <a:ln w="9525">
            <a:noFill/>
            <a:miter lim="800000"/>
            <a:headEnd/>
            <a:tailEnd/>
          </a:ln>
        </p:spPr>
        <p:txBody>
          <a:bodyPr wrap="none" anchor="ctr">
            <a:spAutoFit/>
          </a:bodyPr>
          <a:lstStyle/>
          <a:p>
            <a:pPr algn="ctr" eaLnBrk="0" hangingPunct="0">
              <a:spcBef>
                <a:spcPct val="50000"/>
              </a:spcBef>
            </a:pPr>
            <a:r>
              <a:rPr lang="en-US" sz="2600" b="1">
                <a:latin typeface="Times New Roman" pitchFamily="18" charset="0"/>
              </a:rPr>
              <a:t>Pathways To California Higher Education</a:t>
            </a:r>
            <a:endParaRPr lang="en-US" sz="2600">
              <a:latin typeface="Times New Roman" pitchFamily="18" charset="0"/>
            </a:endParaRPr>
          </a:p>
        </p:txBody>
      </p:sp>
      <p:sp>
        <p:nvSpPr>
          <p:cNvPr id="51260" name="Text Box 59"/>
          <p:cNvSpPr txBox="1">
            <a:spLocks noChangeArrowheads="1"/>
          </p:cNvSpPr>
          <p:nvPr/>
        </p:nvSpPr>
        <p:spPr bwMode="auto">
          <a:xfrm>
            <a:off x="3201988" y="2833688"/>
            <a:ext cx="1349375" cy="428625"/>
          </a:xfrm>
          <a:prstGeom prst="rect">
            <a:avLst/>
          </a:prstGeom>
          <a:noFill/>
          <a:ln w="9525">
            <a:noFill/>
            <a:miter lim="800000"/>
            <a:headEnd/>
            <a:tailEnd/>
          </a:ln>
        </p:spPr>
        <p:txBody>
          <a:bodyPr wrap="none" anchor="ctr">
            <a:spAutoFit/>
          </a:bodyPr>
          <a:lstStyle/>
          <a:p>
            <a:pPr algn="ctr" eaLnBrk="0" hangingPunct="0"/>
            <a:r>
              <a:rPr lang="en-US">
                <a:latin typeface="Times New Roman" pitchFamily="18" charset="0"/>
              </a:rPr>
              <a:t>Admission Priority</a:t>
            </a:r>
          </a:p>
          <a:p>
            <a:pPr algn="ctr" eaLnBrk="0" hangingPunct="0"/>
            <a:r>
              <a:rPr lang="en-US">
                <a:latin typeface="Times New Roman" pitchFamily="18" charset="0"/>
              </a:rPr>
              <a:t>to CCC Transfers</a:t>
            </a:r>
            <a:endParaRPr lang="en-US" sz="1400">
              <a:latin typeface="Times New Roman" pitchFamily="18" charset="0"/>
            </a:endParaRPr>
          </a:p>
        </p:txBody>
      </p:sp>
      <p:sp>
        <p:nvSpPr>
          <p:cNvPr id="51261" name="Text Box 60"/>
          <p:cNvSpPr txBox="1">
            <a:spLocks noChangeArrowheads="1"/>
          </p:cNvSpPr>
          <p:nvPr/>
        </p:nvSpPr>
        <p:spPr bwMode="auto">
          <a:xfrm>
            <a:off x="438150" y="3343275"/>
            <a:ext cx="1390650" cy="371475"/>
          </a:xfrm>
          <a:prstGeom prst="rect">
            <a:avLst/>
          </a:prstGeom>
          <a:noFill/>
          <a:ln w="9525">
            <a:noFill/>
            <a:miter lim="800000"/>
            <a:headEnd/>
            <a:tailEnd/>
          </a:ln>
        </p:spPr>
        <p:txBody>
          <a:bodyPr wrap="none" anchor="ctr">
            <a:spAutoFit/>
          </a:bodyPr>
          <a:lstStyle/>
          <a:p>
            <a:pPr algn="ctr" eaLnBrk="0" hangingPunct="0"/>
            <a:r>
              <a:rPr lang="en-US" sz="1000">
                <a:latin typeface="Times New Roman" pitchFamily="18" charset="0"/>
              </a:rPr>
              <a:t>Transfer Requirements:</a:t>
            </a:r>
          </a:p>
          <a:p>
            <a:pPr algn="ctr" eaLnBrk="0" hangingPunct="0"/>
            <a:r>
              <a:rPr lang="en-US" sz="1000">
                <a:latin typeface="Times New Roman" pitchFamily="18" charset="0"/>
              </a:rPr>
              <a:t>GPA/Major/GE</a:t>
            </a:r>
          </a:p>
        </p:txBody>
      </p:sp>
      <p:sp>
        <p:nvSpPr>
          <p:cNvPr id="51262" name="Text Box 61"/>
          <p:cNvSpPr txBox="1">
            <a:spLocks noChangeArrowheads="1"/>
          </p:cNvSpPr>
          <p:nvPr/>
        </p:nvSpPr>
        <p:spPr bwMode="auto">
          <a:xfrm>
            <a:off x="4649788" y="2833688"/>
            <a:ext cx="1349375" cy="428625"/>
          </a:xfrm>
          <a:prstGeom prst="rect">
            <a:avLst/>
          </a:prstGeom>
          <a:noFill/>
          <a:ln w="9525">
            <a:noFill/>
            <a:miter lim="800000"/>
            <a:headEnd/>
            <a:tailEnd/>
          </a:ln>
        </p:spPr>
        <p:txBody>
          <a:bodyPr wrap="none" anchor="ctr">
            <a:spAutoFit/>
          </a:bodyPr>
          <a:lstStyle/>
          <a:p>
            <a:pPr algn="ctr" eaLnBrk="0" hangingPunct="0"/>
            <a:r>
              <a:rPr lang="en-US">
                <a:latin typeface="Times New Roman" pitchFamily="18" charset="0"/>
              </a:rPr>
              <a:t>Admission Priority</a:t>
            </a:r>
          </a:p>
          <a:p>
            <a:pPr algn="ctr" eaLnBrk="0" hangingPunct="0"/>
            <a:r>
              <a:rPr lang="en-US">
                <a:latin typeface="Times New Roman" pitchFamily="18" charset="0"/>
              </a:rPr>
              <a:t>to CCC Transfers</a:t>
            </a:r>
          </a:p>
        </p:txBody>
      </p:sp>
      <p:sp>
        <p:nvSpPr>
          <p:cNvPr id="51263" name="Text Box 62"/>
          <p:cNvSpPr txBox="1">
            <a:spLocks noChangeArrowheads="1"/>
          </p:cNvSpPr>
          <p:nvPr/>
        </p:nvSpPr>
        <p:spPr bwMode="auto">
          <a:xfrm>
            <a:off x="1262063" y="5854700"/>
            <a:ext cx="1176337" cy="401638"/>
          </a:xfrm>
          <a:prstGeom prst="rect">
            <a:avLst/>
          </a:prstGeom>
          <a:noFill/>
          <a:ln w="9525">
            <a:noFill/>
            <a:miter lim="800000"/>
            <a:headEnd/>
            <a:tailEnd/>
          </a:ln>
        </p:spPr>
        <p:txBody>
          <a:bodyPr wrap="none" anchor="ctr">
            <a:spAutoFit/>
          </a:bodyPr>
          <a:lstStyle/>
          <a:p>
            <a:pPr algn="ctr" eaLnBrk="0" hangingPunct="0"/>
            <a:r>
              <a:rPr lang="en-US" sz="1100">
                <a:latin typeface="Times New Roman" pitchFamily="18" charset="0"/>
              </a:rPr>
              <a:t>Recommended:</a:t>
            </a:r>
          </a:p>
          <a:p>
            <a:pPr algn="ctr" eaLnBrk="0" hangingPunct="0"/>
            <a:r>
              <a:rPr lang="en-US" sz="1100">
                <a:latin typeface="Times New Roman" pitchFamily="18" charset="0"/>
              </a:rPr>
              <a:t>SAT For Athletes</a:t>
            </a:r>
          </a:p>
        </p:txBody>
      </p:sp>
      <p:sp>
        <p:nvSpPr>
          <p:cNvPr id="51264" name="Text Box 63"/>
          <p:cNvSpPr txBox="1">
            <a:spLocks noChangeArrowheads="1"/>
          </p:cNvSpPr>
          <p:nvPr/>
        </p:nvSpPr>
        <p:spPr bwMode="auto">
          <a:xfrm>
            <a:off x="6019800" y="6656388"/>
            <a:ext cx="2895600" cy="230187"/>
          </a:xfrm>
          <a:prstGeom prst="rect">
            <a:avLst/>
          </a:prstGeom>
          <a:noFill/>
          <a:ln w="9525">
            <a:noFill/>
            <a:miter lim="800000"/>
            <a:headEnd/>
            <a:tailEnd/>
          </a:ln>
        </p:spPr>
        <p:txBody>
          <a:bodyPr>
            <a:spAutoFit/>
          </a:bodyPr>
          <a:lstStyle/>
          <a:p>
            <a:pPr algn="r" eaLnBrk="0" hangingPunct="0">
              <a:spcBef>
                <a:spcPct val="50000"/>
              </a:spcBef>
            </a:pPr>
            <a:r>
              <a:rPr lang="en-US" sz="1000">
                <a:latin typeface="Times New Roman" pitchFamily="18" charset="0"/>
                <a:hlinkClick r:id="rId2" tooltip="http://www.collegeofsanmateo.edu/transfer"/>
              </a:rPr>
              <a:t>www.collegeofsanmateo.edu/transfer</a:t>
            </a:r>
            <a:r>
              <a:rPr lang="en-US" sz="1000">
                <a:latin typeface="Times New Roman" pitchFamily="18" charset="0"/>
              </a:rPr>
              <a:t> </a:t>
            </a:r>
          </a:p>
        </p:txBody>
      </p:sp>
      <p:sp>
        <p:nvSpPr>
          <p:cNvPr id="51265" name="Text Box 64"/>
          <p:cNvSpPr txBox="1">
            <a:spLocks noChangeArrowheads="1"/>
          </p:cNvSpPr>
          <p:nvPr/>
        </p:nvSpPr>
        <p:spPr bwMode="auto">
          <a:xfrm>
            <a:off x="6019800" y="2714625"/>
            <a:ext cx="1600200" cy="657225"/>
          </a:xfrm>
          <a:prstGeom prst="rect">
            <a:avLst/>
          </a:prstGeom>
          <a:noFill/>
          <a:ln w="9525">
            <a:noFill/>
            <a:miter lim="800000"/>
            <a:headEnd/>
            <a:tailEnd/>
          </a:ln>
        </p:spPr>
        <p:txBody>
          <a:bodyPr anchor="ctr">
            <a:spAutoFit/>
          </a:bodyPr>
          <a:lstStyle/>
          <a:p>
            <a:pPr algn="ctr" eaLnBrk="0" hangingPunct="0"/>
            <a:r>
              <a:rPr lang="en-US" sz="1000">
                <a:latin typeface="Times New Roman" pitchFamily="18" charset="0"/>
              </a:rPr>
              <a:t>California Independent Colleges &amp; Universities </a:t>
            </a:r>
          </a:p>
          <a:p>
            <a:pPr algn="ctr" eaLnBrk="0" hangingPunct="0"/>
            <a:r>
              <a:rPr lang="en-US" sz="1000">
                <a:latin typeface="Times New Roman" pitchFamily="18" charset="0"/>
              </a:rPr>
              <a:t>Actively Recruit Transfer Students</a:t>
            </a:r>
          </a:p>
        </p:txBody>
      </p:sp>
      <p:sp>
        <p:nvSpPr>
          <p:cNvPr id="51266" name="Text Box 65"/>
          <p:cNvSpPr txBox="1">
            <a:spLocks noChangeArrowheads="1"/>
          </p:cNvSpPr>
          <p:nvPr/>
        </p:nvSpPr>
        <p:spPr bwMode="auto">
          <a:xfrm>
            <a:off x="-211138" y="1322388"/>
            <a:ext cx="2192338" cy="552450"/>
          </a:xfrm>
          <a:prstGeom prst="rect">
            <a:avLst/>
          </a:prstGeom>
          <a:noFill/>
          <a:ln w="9525">
            <a:noFill/>
            <a:miter lim="800000"/>
            <a:headEnd/>
            <a:tailEnd/>
          </a:ln>
        </p:spPr>
        <p:txBody>
          <a:bodyPr anchor="ctr">
            <a:spAutoFit/>
          </a:bodyPr>
          <a:lstStyle/>
          <a:p>
            <a:pPr algn="ctr" eaLnBrk="0" hangingPunct="0">
              <a:lnSpc>
                <a:spcPct val="50000"/>
              </a:lnSpc>
              <a:spcBef>
                <a:spcPct val="50000"/>
              </a:spcBef>
            </a:pPr>
            <a:r>
              <a:rPr lang="en-US">
                <a:latin typeface="Times New Roman" pitchFamily="18" charset="0"/>
              </a:rPr>
              <a:t>BA/BS Degrees</a:t>
            </a:r>
          </a:p>
          <a:p>
            <a:pPr algn="ctr" eaLnBrk="0" hangingPunct="0">
              <a:lnSpc>
                <a:spcPct val="50000"/>
              </a:lnSpc>
              <a:spcBef>
                <a:spcPct val="50000"/>
              </a:spcBef>
            </a:pPr>
            <a:r>
              <a:rPr lang="en-US">
                <a:latin typeface="Times New Roman" pitchFamily="18" charset="0"/>
              </a:rPr>
              <a:t>Awarded to </a:t>
            </a:r>
          </a:p>
          <a:p>
            <a:pPr algn="ctr" eaLnBrk="0" hangingPunct="0">
              <a:lnSpc>
                <a:spcPct val="50000"/>
              </a:lnSpc>
              <a:spcBef>
                <a:spcPct val="50000"/>
              </a:spcBef>
            </a:pPr>
            <a:r>
              <a:rPr lang="en-US">
                <a:latin typeface="Times New Roman" pitchFamily="18" charset="0"/>
              </a:rPr>
              <a:t>CCC Transfers: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4EF41648-713D-4C48-BABE-F6456199CDBA}" type="datetime1">
              <a:rPr lang="en-US"/>
              <a:pPr>
                <a:defRPr/>
              </a:pPr>
              <a:t>9/27/2011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	University of California</a:t>
            </a:r>
          </a:p>
        </p:txBody>
      </p:sp>
      <p:pic>
        <p:nvPicPr>
          <p:cNvPr id="55299" name="Picture 5"/>
          <p:cNvPicPr>
            <a:picLocks noChangeAspect="1" noChangeArrowheads="1"/>
          </p:cNvPicPr>
          <p:nvPr/>
        </p:nvPicPr>
        <p:blipFill>
          <a:blip r:embed="rId2"/>
          <a:srcRect/>
          <a:stretch>
            <a:fillRect/>
          </a:stretch>
        </p:blipFill>
        <p:spPr bwMode="auto">
          <a:xfrm>
            <a:off x="685800" y="1447800"/>
            <a:ext cx="3987800" cy="4648200"/>
          </a:xfrm>
          <a:prstGeom prst="rect">
            <a:avLst/>
          </a:prstGeom>
          <a:noFill/>
          <a:ln w="9525">
            <a:noFill/>
            <a:miter lim="800000"/>
            <a:headEnd/>
            <a:tailEnd/>
          </a:ln>
        </p:spPr>
      </p:pic>
      <p:sp>
        <p:nvSpPr>
          <p:cNvPr id="55300" name="Rectangle 6"/>
          <p:cNvSpPr>
            <a:spLocks noChangeArrowheads="1"/>
          </p:cNvSpPr>
          <p:nvPr/>
        </p:nvSpPr>
        <p:spPr bwMode="auto">
          <a:xfrm>
            <a:off x="3657600" y="1295400"/>
            <a:ext cx="4800600" cy="2289175"/>
          </a:xfrm>
          <a:prstGeom prst="rect">
            <a:avLst/>
          </a:prstGeom>
          <a:noFill/>
          <a:ln w="9525">
            <a:noFill/>
            <a:miter lim="800000"/>
            <a:headEnd/>
            <a:tailEnd/>
          </a:ln>
        </p:spPr>
        <p:txBody>
          <a:bodyPr>
            <a:spAutoFit/>
          </a:bodyPr>
          <a:lstStyle/>
          <a:p>
            <a:r>
              <a:rPr lang="en-US" altLang="zh-CN" sz="1800" b="1"/>
              <a:t>* University of California (UC)</a:t>
            </a:r>
            <a:r>
              <a:rPr lang="en-US" altLang="zh-TW" sz="1800" b="1"/>
              <a:t>-</a:t>
            </a:r>
            <a:r>
              <a:rPr lang="en-US" altLang="zh-CN" sz="1800" b="1"/>
              <a:t> </a:t>
            </a:r>
            <a:r>
              <a:rPr lang="zh-CN" altLang="en-US" sz="1800" b="1"/>
              <a:t>加 州 大 學</a:t>
            </a:r>
            <a:endParaRPr lang="en-US" altLang="zh-TW" sz="1800" b="1"/>
          </a:p>
          <a:p>
            <a:pPr lvl="1"/>
            <a:r>
              <a:rPr lang="en-US" altLang="zh-TW" sz="1800" b="1"/>
              <a:t>10 </a:t>
            </a:r>
            <a:r>
              <a:rPr lang="zh-TW" altLang="en-US" sz="1800" b="1"/>
              <a:t>間學院</a:t>
            </a:r>
            <a:r>
              <a:rPr lang="en-US" altLang="zh-TW" sz="1800" b="1"/>
              <a:t>: </a:t>
            </a:r>
          </a:p>
          <a:p>
            <a:pPr lvl="1"/>
            <a:r>
              <a:rPr lang="en-US" altLang="zh-TW" sz="1800"/>
              <a:t>UC Berkeley, UC Davis, UC Santa Cruz, </a:t>
            </a:r>
          </a:p>
          <a:p>
            <a:pPr lvl="1"/>
            <a:r>
              <a:rPr lang="en-US" altLang="zh-TW" sz="1800"/>
              <a:t>UC Merced, UC Santa Barbara</a:t>
            </a:r>
          </a:p>
          <a:p>
            <a:pPr lvl="1"/>
            <a:r>
              <a:rPr lang="en-US" altLang="zh-TW" sz="1800"/>
              <a:t>UC Irvine, UC Los Angeles, </a:t>
            </a:r>
          </a:p>
          <a:p>
            <a:pPr lvl="1"/>
            <a:r>
              <a:rPr lang="en-US" altLang="zh-TW" sz="1800"/>
              <a:t>UC Riverside, </a:t>
            </a:r>
            <a:r>
              <a:rPr lang="en-US" altLang="zh-CN" sz="1800"/>
              <a:t>UC San Diego.</a:t>
            </a:r>
          </a:p>
          <a:p>
            <a:pPr lvl="1"/>
            <a:endParaRPr lang="en-US" altLang="zh-CN" sz="1800"/>
          </a:p>
          <a:p>
            <a:pPr lvl="1"/>
            <a:r>
              <a:rPr lang="en-US" altLang="zh-TW" sz="1800"/>
              <a:t>Graduate School: UC San Francisco (</a:t>
            </a:r>
            <a:r>
              <a:rPr lang="zh-CN" altLang="en-US" sz="1800"/>
              <a:t>醫學院</a:t>
            </a:r>
            <a:r>
              <a:rPr lang="en-US" altLang="zh-CN" sz="1800"/>
              <a:t>),</a:t>
            </a:r>
            <a:endParaRPr lang="en-US" sz="18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AA6CD322-3F46-4C6F-9C67-78EB1FB587CA}" type="datetime1">
              <a:rPr lang="en-US"/>
              <a:pPr>
                <a:defRPr/>
              </a:pPr>
              <a:t>9/27/2011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California State University</a:t>
            </a:r>
          </a:p>
        </p:txBody>
      </p:sp>
      <p:pic>
        <p:nvPicPr>
          <p:cNvPr id="56323" name="Picture 8"/>
          <p:cNvPicPr>
            <a:picLocks noChangeAspect="1" noChangeArrowheads="1"/>
          </p:cNvPicPr>
          <p:nvPr>
            <p:ph idx="4294967295"/>
          </p:nvPr>
        </p:nvPicPr>
        <p:blipFill>
          <a:blip r:embed="rId2"/>
          <a:srcRect/>
          <a:stretch>
            <a:fillRect/>
          </a:stretch>
        </p:blipFill>
        <p:spPr>
          <a:xfrm>
            <a:off x="0" y="1295400"/>
            <a:ext cx="4953000" cy="5181600"/>
          </a:xfrm>
        </p:spPr>
      </p:pic>
      <p:sp>
        <p:nvSpPr>
          <p:cNvPr id="56324" name="Rectangle 5"/>
          <p:cNvSpPr>
            <a:spLocks noChangeArrowheads="1"/>
          </p:cNvSpPr>
          <p:nvPr/>
        </p:nvSpPr>
        <p:spPr bwMode="auto">
          <a:xfrm>
            <a:off x="5029200" y="1447800"/>
            <a:ext cx="3200400" cy="5310188"/>
          </a:xfrm>
          <a:prstGeom prst="rect">
            <a:avLst/>
          </a:prstGeom>
          <a:noFill/>
          <a:ln w="9525">
            <a:noFill/>
            <a:miter lim="800000"/>
            <a:headEnd/>
            <a:tailEnd/>
          </a:ln>
        </p:spPr>
        <p:txBody>
          <a:bodyPr>
            <a:spAutoFit/>
          </a:bodyPr>
          <a:lstStyle/>
          <a:p>
            <a:r>
              <a:rPr lang="en-US" altLang="zh-TW" sz="1800" b="1"/>
              <a:t>California State University (CSU)-</a:t>
            </a:r>
            <a:r>
              <a:rPr lang="zh-TW" altLang="en-US" sz="1800" b="1"/>
              <a:t>加州州大學</a:t>
            </a:r>
          </a:p>
          <a:p>
            <a:pPr lvl="1"/>
            <a:r>
              <a:rPr lang="en-US" altLang="zh-TW" sz="1800" b="1"/>
              <a:t>23 </a:t>
            </a:r>
            <a:r>
              <a:rPr lang="zh-TW" altLang="en-US" sz="1800" b="1"/>
              <a:t>間學院</a:t>
            </a:r>
            <a:r>
              <a:rPr lang="en-US" altLang="zh-TW" sz="1800" b="1"/>
              <a:t>: </a:t>
            </a:r>
            <a:r>
              <a:rPr lang="en-US" altLang="zh-TW" sz="1800"/>
              <a:t>San Francisco State University (local), </a:t>
            </a:r>
          </a:p>
          <a:p>
            <a:pPr lvl="1"/>
            <a:endParaRPr lang="en-US" altLang="zh-TW" sz="1800"/>
          </a:p>
          <a:p>
            <a:pPr lvl="1"/>
            <a:r>
              <a:rPr lang="en-US" altLang="zh-TW" sz="1800"/>
              <a:t>Non-Impacted: Monterey Bay, East Bay, Maritime, Stanislaus, Channel Islands, Dominguez Hills, Bakersfield</a:t>
            </a:r>
          </a:p>
          <a:p>
            <a:pPr lvl="1"/>
            <a:endParaRPr lang="en-US" altLang="zh-TW" sz="1800"/>
          </a:p>
          <a:p>
            <a:pPr lvl="1"/>
            <a:r>
              <a:rPr lang="en-US" altLang="zh-TW" sz="1800"/>
              <a:t>Impacted: San Jose, Sonoma, San Diego, Sacramento, Fresno, Chico, Humboldt, Northridge, Dominguez Hills, Pomona, San Marcos, LA</a:t>
            </a:r>
          </a:p>
          <a:p>
            <a:pPr lvl="1"/>
            <a:endParaRPr lang="en-US" altLang="zh-TW" sz="1800"/>
          </a:p>
          <a:p>
            <a:pPr lvl="1"/>
            <a:r>
              <a:rPr lang="en-US" altLang="zh-TW" sz="1800"/>
              <a:t>Impacted in all Majors: Long Beach, San Luis Obispo, and Fullerton</a:t>
            </a:r>
            <a:endParaRPr lang="en-US" sz="18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246BD9E1-5CB5-4CAC-9427-645FB23EDB09}" type="datetime1">
              <a:rPr lang="en-US"/>
              <a:pPr>
                <a:defRPr/>
              </a:pPr>
              <a:t>9/27/2011</a:t>
            </a:fld>
            <a:endParaRPr lang="en-US"/>
          </a:p>
        </p:txBody>
      </p:sp>
      <p:sp>
        <p:nvSpPr>
          <p:cNvPr id="2" name="Title 1"/>
          <p:cNvSpPr>
            <a:spLocks noGrp="1"/>
          </p:cNvSpPr>
          <p:nvPr>
            <p:ph type="title"/>
          </p:nvPr>
        </p:nvSpPr>
        <p:spPr bwMode="auto">
          <a:xfrm>
            <a:off x="228600" y="274638"/>
            <a:ext cx="3200400" cy="1143000"/>
          </a:xfrm>
        </p:spPr>
        <p:txBody>
          <a:bodyPr wrap="square" numCol="1" anchorCtr="0" compatLnSpc="1">
            <a:prstTxWarp prst="textNoShape">
              <a:avLst/>
            </a:prstTxWarp>
          </a:bodyPr>
          <a:lstStyle/>
          <a:p>
            <a:pPr eaLnBrk="1" hangingPunct="1">
              <a:defRPr/>
            </a:pPr>
            <a:r>
              <a:rPr lang="en-US" sz="4200" smtClean="0"/>
              <a:t>Community Colleges</a:t>
            </a:r>
          </a:p>
        </p:txBody>
      </p:sp>
      <p:pic>
        <p:nvPicPr>
          <p:cNvPr id="57347" name="Picture 4"/>
          <p:cNvPicPr>
            <a:picLocks noChangeAspect="1" noChangeArrowheads="1"/>
          </p:cNvPicPr>
          <p:nvPr/>
        </p:nvPicPr>
        <p:blipFill>
          <a:blip r:embed="rId2"/>
          <a:srcRect/>
          <a:stretch>
            <a:fillRect/>
          </a:stretch>
        </p:blipFill>
        <p:spPr bwMode="auto">
          <a:xfrm>
            <a:off x="3048000" y="381000"/>
            <a:ext cx="5345113" cy="6115050"/>
          </a:xfrm>
          <a:prstGeom prst="rect">
            <a:avLst/>
          </a:prstGeom>
          <a:noFill/>
          <a:ln w="9525">
            <a:noFill/>
            <a:miter lim="800000"/>
            <a:headEnd/>
            <a:tailEnd/>
          </a:ln>
        </p:spPr>
      </p:pic>
      <p:sp>
        <p:nvSpPr>
          <p:cNvPr id="57348" name="Rectangle 5"/>
          <p:cNvSpPr>
            <a:spLocks noChangeArrowheads="1"/>
          </p:cNvSpPr>
          <p:nvPr/>
        </p:nvSpPr>
        <p:spPr bwMode="auto">
          <a:xfrm>
            <a:off x="228600" y="2209800"/>
            <a:ext cx="3200400" cy="1190625"/>
          </a:xfrm>
          <a:prstGeom prst="rect">
            <a:avLst/>
          </a:prstGeom>
          <a:noFill/>
          <a:ln w="9525">
            <a:noFill/>
            <a:miter lim="800000"/>
            <a:headEnd/>
            <a:tailEnd/>
          </a:ln>
        </p:spPr>
        <p:txBody>
          <a:bodyPr>
            <a:spAutoFit/>
          </a:bodyPr>
          <a:lstStyle/>
          <a:p>
            <a:r>
              <a:rPr lang="en-US" altLang="zh-TW" sz="1800"/>
              <a:t>112 colleges: City College of San Francisco (CCSF), Skyline, College of San Mateo, Laney College, etc. </a:t>
            </a:r>
            <a:endParaRPr lang="en-US" sz="18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E6E0E147-9BA4-4EAE-9304-B965EFC945B9}" type="datetime1">
              <a:rPr lang="en-US"/>
              <a:pPr>
                <a:defRPr/>
              </a:pPr>
              <a:t>9/27/2011</a:t>
            </a:fld>
            <a:endParaRPr lang="en-US"/>
          </a:p>
        </p:txBody>
      </p:sp>
      <p:pic>
        <p:nvPicPr>
          <p:cNvPr id="58370" name="Picture 4"/>
          <p:cNvPicPr>
            <a:picLocks noChangeAspect="1" noChangeArrowheads="1"/>
          </p:cNvPicPr>
          <p:nvPr/>
        </p:nvPicPr>
        <p:blipFill>
          <a:blip r:embed="rId2"/>
          <a:srcRect/>
          <a:stretch>
            <a:fillRect/>
          </a:stretch>
        </p:blipFill>
        <p:spPr bwMode="auto">
          <a:xfrm>
            <a:off x="3505200" y="228600"/>
            <a:ext cx="4926013" cy="6408738"/>
          </a:xfrm>
          <a:prstGeom prst="rect">
            <a:avLst/>
          </a:prstGeom>
          <a:noFill/>
          <a:ln w="9525">
            <a:noFill/>
            <a:miter lim="800000"/>
            <a:headEnd/>
            <a:tailEnd/>
          </a:ln>
        </p:spPr>
      </p:pic>
      <p:sp>
        <p:nvSpPr>
          <p:cNvPr id="58371" name="Title 1"/>
          <p:cNvSpPr>
            <a:spLocks/>
          </p:cNvSpPr>
          <p:nvPr/>
        </p:nvSpPr>
        <p:spPr bwMode="auto">
          <a:xfrm>
            <a:off x="228600" y="274638"/>
            <a:ext cx="3276600" cy="1554162"/>
          </a:xfrm>
          <a:prstGeom prst="rect">
            <a:avLst/>
          </a:prstGeom>
          <a:noFill/>
          <a:ln w="9525">
            <a:noFill/>
            <a:miter lim="800000"/>
            <a:headEnd/>
            <a:tailEnd/>
          </a:ln>
        </p:spPr>
        <p:txBody>
          <a:bodyPr anchor="ctr"/>
          <a:lstStyle/>
          <a:p>
            <a:r>
              <a:rPr lang="en-US" sz="4600">
                <a:solidFill>
                  <a:schemeClr val="tx2"/>
                </a:solidFill>
                <a:latin typeface="Cambria" pitchFamily="18" charset="0"/>
              </a:rPr>
              <a:t>CA Private Colleges</a:t>
            </a:r>
          </a:p>
        </p:txBody>
      </p:sp>
      <p:sp>
        <p:nvSpPr>
          <p:cNvPr id="58372" name="Rectangle 6"/>
          <p:cNvSpPr>
            <a:spLocks noChangeArrowheads="1"/>
          </p:cNvSpPr>
          <p:nvPr/>
        </p:nvSpPr>
        <p:spPr bwMode="auto">
          <a:xfrm>
            <a:off x="228600" y="1828800"/>
            <a:ext cx="3200400" cy="4760913"/>
          </a:xfrm>
          <a:prstGeom prst="rect">
            <a:avLst/>
          </a:prstGeom>
          <a:noFill/>
          <a:ln w="9525">
            <a:noFill/>
            <a:miter lim="800000"/>
            <a:headEnd/>
            <a:tailEnd/>
          </a:ln>
        </p:spPr>
        <p:txBody>
          <a:bodyPr>
            <a:spAutoFit/>
          </a:bodyPr>
          <a:lstStyle/>
          <a:p>
            <a:r>
              <a:rPr lang="en-US" altLang="zh-TW" sz="1800"/>
              <a:t>* Smaller classes, etc. </a:t>
            </a:r>
          </a:p>
          <a:p>
            <a:r>
              <a:rPr lang="en-US" altLang="zh-TW" sz="1800"/>
              <a:t>75+ colleges: Stanford, University of San Francisco, University of Southern California, St. Mary, University of the Pacific, Dominican University of California, Mills College, Chapman, </a:t>
            </a:r>
          </a:p>
          <a:p>
            <a:endParaRPr lang="en-US" altLang="zh-TW" sz="1800"/>
          </a:p>
          <a:p>
            <a:r>
              <a:rPr lang="en-US" altLang="zh-TW" sz="1800"/>
              <a:t>And hundreds of private colleges outside of California:</a:t>
            </a:r>
          </a:p>
          <a:p>
            <a:r>
              <a:rPr lang="en-US" altLang="zh-TW" sz="1800"/>
              <a:t>Haverford, Harvard, Whitman, Mt. Holyoke, Smith, New York University, Amherst, Dartmouth, Knox, Whitman, Wesleyan, and many more!</a:t>
            </a:r>
            <a:endParaRPr lang="en-US" sz="18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p:cNvSpPr>
          <p:nvPr>
            <p:ph type="title"/>
          </p:nvPr>
        </p:nvSpPr>
        <p:spPr bwMode="auto"/>
        <p:txBody>
          <a:bodyPr wrap="square" numCol="1" anchorCtr="0" compatLnSpc="1">
            <a:prstTxWarp prst="textNoShape">
              <a:avLst/>
            </a:prstTxWarp>
          </a:bodyPr>
          <a:lstStyle/>
          <a:p>
            <a:pPr>
              <a:defRPr/>
            </a:pPr>
            <a:r>
              <a:rPr lang="en-US" smtClean="0"/>
              <a:t>Bai’s story</a:t>
            </a:r>
          </a:p>
        </p:txBody>
      </p:sp>
      <p:sp>
        <p:nvSpPr>
          <p:cNvPr id="117765" name="Text Box 5"/>
          <p:cNvSpPr txBox="1">
            <a:spLocks noChangeArrowheads="1"/>
          </p:cNvSpPr>
          <p:nvPr/>
        </p:nvSpPr>
        <p:spPr bwMode="auto">
          <a:xfrm>
            <a:off x="5181600" y="1447800"/>
            <a:ext cx="3048000" cy="5727700"/>
          </a:xfrm>
          <a:prstGeom prst="rect">
            <a:avLst/>
          </a:prstGeom>
          <a:noFill/>
          <a:ln w="9525">
            <a:noFill/>
            <a:miter lim="800000"/>
            <a:headEnd/>
            <a:tailEnd/>
          </a:ln>
        </p:spPr>
        <p:txBody>
          <a:bodyPr>
            <a:spAutoFit/>
          </a:bodyPr>
          <a:lstStyle/>
          <a:p>
            <a:pPr>
              <a:spcBef>
                <a:spcPct val="50000"/>
              </a:spcBef>
            </a:pPr>
            <a:r>
              <a:rPr lang="en-US" sz="1800" b="1"/>
              <a:t>* Mexicali &amp; Calexico, California </a:t>
            </a:r>
          </a:p>
          <a:p>
            <a:pPr>
              <a:spcBef>
                <a:spcPct val="50000"/>
              </a:spcBef>
            </a:pPr>
            <a:r>
              <a:rPr lang="en-US" sz="1800" b="1"/>
              <a:t>* First-generation college student</a:t>
            </a:r>
          </a:p>
          <a:p>
            <a:pPr>
              <a:spcBef>
                <a:spcPct val="50000"/>
              </a:spcBef>
            </a:pPr>
            <a:r>
              <a:rPr lang="en-US" sz="1800" b="1"/>
              <a:t>* Low-income background</a:t>
            </a:r>
          </a:p>
          <a:p>
            <a:pPr>
              <a:spcBef>
                <a:spcPct val="50000"/>
              </a:spcBef>
            </a:pPr>
            <a:r>
              <a:rPr lang="en-US" sz="1800" b="1"/>
              <a:t>* Was not aware of resources, but work-hard</a:t>
            </a:r>
          </a:p>
          <a:p>
            <a:pPr>
              <a:spcBef>
                <a:spcPct val="50000"/>
              </a:spcBef>
            </a:pPr>
            <a:r>
              <a:rPr lang="en-US" sz="1800" b="1"/>
              <a:t>* UC Berkeley</a:t>
            </a:r>
          </a:p>
          <a:p>
            <a:pPr>
              <a:spcBef>
                <a:spcPct val="50000"/>
              </a:spcBef>
              <a:buFontTx/>
              <a:buChar char="•"/>
            </a:pPr>
            <a:r>
              <a:rPr lang="en-US" sz="1800" b="1"/>
              <a:t>Worked in AACE Educational Talent Search for the past five years, worked at Galileo for the past 3 years. Works really hard at Galileo for the students. </a:t>
            </a:r>
          </a:p>
          <a:p>
            <a:pPr>
              <a:spcBef>
                <a:spcPct val="50000"/>
              </a:spcBef>
              <a:buFontTx/>
              <a:buChar char="•"/>
            </a:pPr>
            <a:r>
              <a:rPr lang="en-US" sz="1800" b="1"/>
              <a:t> Enjoys working </a:t>
            </a:r>
            <a:r>
              <a:rPr lang="en-US" sz="1800" b="1">
                <a:sym typeface="Wingdings" pitchFamily="2" charset="2"/>
              </a:rPr>
              <a:t></a:t>
            </a:r>
            <a:endParaRPr lang="en-US" sz="1800" b="1"/>
          </a:p>
          <a:p>
            <a:pPr>
              <a:spcBef>
                <a:spcPct val="50000"/>
              </a:spcBef>
            </a:pPr>
            <a:endParaRPr lang="en-US" sz="1800" b="1"/>
          </a:p>
        </p:txBody>
      </p:sp>
      <p:pic>
        <p:nvPicPr>
          <p:cNvPr id="20483" name="Picture 5"/>
          <p:cNvPicPr>
            <a:picLocks noChangeAspect="1" noChangeArrowheads="1"/>
          </p:cNvPicPr>
          <p:nvPr/>
        </p:nvPicPr>
        <p:blipFill>
          <a:blip r:embed="rId2"/>
          <a:srcRect/>
          <a:stretch>
            <a:fillRect/>
          </a:stretch>
        </p:blipFill>
        <p:spPr bwMode="auto">
          <a:xfrm>
            <a:off x="0" y="3086100"/>
            <a:ext cx="3314700" cy="3771900"/>
          </a:xfrm>
          <a:prstGeom prst="rect">
            <a:avLst/>
          </a:prstGeom>
          <a:noFill/>
          <a:ln w="9525">
            <a:noFill/>
            <a:miter lim="800000"/>
            <a:headEnd/>
            <a:tailEnd/>
          </a:ln>
        </p:spPr>
      </p:pic>
      <p:pic>
        <p:nvPicPr>
          <p:cNvPr id="20484" name="Picture 10"/>
          <p:cNvPicPr>
            <a:picLocks noChangeAspect="1" noChangeArrowheads="1"/>
          </p:cNvPicPr>
          <p:nvPr/>
        </p:nvPicPr>
        <p:blipFill>
          <a:blip r:embed="rId3"/>
          <a:srcRect/>
          <a:stretch>
            <a:fillRect/>
          </a:stretch>
        </p:blipFill>
        <p:spPr bwMode="auto">
          <a:xfrm>
            <a:off x="1371600" y="1371600"/>
            <a:ext cx="3657600" cy="3079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7765">
                                            <p:txEl>
                                              <p:pRg st="0" end="0"/>
                                            </p:txEl>
                                          </p:spTgt>
                                        </p:tgtEl>
                                        <p:attrNameLst>
                                          <p:attrName>style.visibility</p:attrName>
                                        </p:attrNameLst>
                                      </p:cBhvr>
                                      <p:to>
                                        <p:strVal val="visible"/>
                                      </p:to>
                                    </p:set>
                                    <p:animEffect transition="in" filter="blinds(horizontal)">
                                      <p:cBhvr>
                                        <p:cTn id="7" dur="500"/>
                                        <p:tgtEl>
                                          <p:spTgt spid="11776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7765">
                                            <p:txEl>
                                              <p:pRg st="1" end="1"/>
                                            </p:txEl>
                                          </p:spTgt>
                                        </p:tgtEl>
                                        <p:attrNameLst>
                                          <p:attrName>style.visibility</p:attrName>
                                        </p:attrNameLst>
                                      </p:cBhvr>
                                      <p:to>
                                        <p:strVal val="visible"/>
                                      </p:to>
                                    </p:set>
                                    <p:animEffect transition="in" filter="blinds(horizontal)">
                                      <p:cBhvr>
                                        <p:cTn id="10" dur="500"/>
                                        <p:tgtEl>
                                          <p:spTgt spid="11776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7765">
                                            <p:txEl>
                                              <p:pRg st="2" end="2"/>
                                            </p:txEl>
                                          </p:spTgt>
                                        </p:tgtEl>
                                        <p:attrNameLst>
                                          <p:attrName>style.visibility</p:attrName>
                                        </p:attrNameLst>
                                      </p:cBhvr>
                                      <p:to>
                                        <p:strVal val="visible"/>
                                      </p:to>
                                    </p:set>
                                    <p:animEffect transition="in" filter="blinds(horizontal)">
                                      <p:cBhvr>
                                        <p:cTn id="13" dur="500"/>
                                        <p:tgtEl>
                                          <p:spTgt spid="11776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17765">
                                            <p:txEl>
                                              <p:pRg st="3" end="3"/>
                                            </p:txEl>
                                          </p:spTgt>
                                        </p:tgtEl>
                                        <p:attrNameLst>
                                          <p:attrName>style.visibility</p:attrName>
                                        </p:attrNameLst>
                                      </p:cBhvr>
                                      <p:to>
                                        <p:strVal val="visible"/>
                                      </p:to>
                                    </p:set>
                                    <p:animEffect transition="in" filter="blinds(horizontal)">
                                      <p:cBhvr>
                                        <p:cTn id="16" dur="500"/>
                                        <p:tgtEl>
                                          <p:spTgt spid="11776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17765">
                                            <p:txEl>
                                              <p:pRg st="4" end="4"/>
                                            </p:txEl>
                                          </p:spTgt>
                                        </p:tgtEl>
                                        <p:attrNameLst>
                                          <p:attrName>style.visibility</p:attrName>
                                        </p:attrNameLst>
                                      </p:cBhvr>
                                      <p:to>
                                        <p:strVal val="visible"/>
                                      </p:to>
                                    </p:set>
                                    <p:animEffect transition="in" filter="blinds(horizontal)">
                                      <p:cBhvr>
                                        <p:cTn id="19" dur="500"/>
                                        <p:tgtEl>
                                          <p:spTgt spid="11776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17765">
                                            <p:txEl>
                                              <p:pRg st="5" end="5"/>
                                            </p:txEl>
                                          </p:spTgt>
                                        </p:tgtEl>
                                        <p:attrNameLst>
                                          <p:attrName>style.visibility</p:attrName>
                                        </p:attrNameLst>
                                      </p:cBhvr>
                                      <p:to>
                                        <p:strVal val="visible"/>
                                      </p:to>
                                    </p:set>
                                    <p:animEffect transition="in" filter="blinds(horizontal)">
                                      <p:cBhvr>
                                        <p:cTn id="22" dur="500"/>
                                        <p:tgtEl>
                                          <p:spTgt spid="11776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17765">
                                            <p:txEl>
                                              <p:pRg st="6" end="6"/>
                                            </p:txEl>
                                          </p:spTgt>
                                        </p:tgtEl>
                                        <p:attrNameLst>
                                          <p:attrName>style.visibility</p:attrName>
                                        </p:attrNameLst>
                                      </p:cBhvr>
                                      <p:to>
                                        <p:strVal val="visible"/>
                                      </p:to>
                                    </p:set>
                                    <p:animEffect transition="in" filter="blinds(horizontal)">
                                      <p:cBhvr>
                                        <p:cTn id="25" dur="500"/>
                                        <p:tgtEl>
                                          <p:spTgt spid="11776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3"/>
          <p:cNvSpPr>
            <a:spLocks noGrp="1"/>
          </p:cNvSpPr>
          <p:nvPr>
            <p:ph type="dt" sz="quarter" idx="12"/>
          </p:nvPr>
        </p:nvSpPr>
        <p:spPr/>
        <p:txBody>
          <a:bodyPr/>
          <a:lstStyle/>
          <a:p>
            <a:pPr>
              <a:defRPr/>
            </a:pPr>
            <a:fld id="{08429A2C-43D2-42E0-A176-A614B5C16237}" type="datetime1">
              <a:rPr lang="en-US"/>
              <a:pPr>
                <a:defRPr/>
              </a:pPr>
              <a:t>9/27/2011</a:t>
            </a:fld>
            <a:endParaRPr lang="en-US"/>
          </a:p>
        </p:txBody>
      </p:sp>
      <p:pic>
        <p:nvPicPr>
          <p:cNvPr id="64514" name="Picture 4"/>
          <p:cNvPicPr>
            <a:picLocks noChangeAspect="1" noChangeArrowheads="1"/>
          </p:cNvPicPr>
          <p:nvPr/>
        </p:nvPicPr>
        <p:blipFill>
          <a:blip r:embed="rId2"/>
          <a:srcRect/>
          <a:stretch>
            <a:fillRect/>
          </a:stretch>
        </p:blipFill>
        <p:spPr bwMode="auto">
          <a:xfrm>
            <a:off x="5334000" y="0"/>
            <a:ext cx="3105150" cy="6858000"/>
          </a:xfrm>
          <a:prstGeom prst="rect">
            <a:avLst/>
          </a:prstGeom>
          <a:noFill/>
          <a:ln w="9525">
            <a:noFill/>
            <a:miter lim="800000"/>
            <a:headEnd/>
            <a:tailEnd/>
          </a:ln>
        </p:spPr>
      </p:pic>
      <p:pic>
        <p:nvPicPr>
          <p:cNvPr id="64515" name="Picture 5"/>
          <p:cNvPicPr>
            <a:picLocks noChangeAspect="1" noChangeArrowheads="1"/>
          </p:cNvPicPr>
          <p:nvPr/>
        </p:nvPicPr>
        <p:blipFill>
          <a:blip r:embed="rId3"/>
          <a:srcRect/>
          <a:stretch>
            <a:fillRect/>
          </a:stretch>
        </p:blipFill>
        <p:spPr bwMode="auto">
          <a:xfrm>
            <a:off x="0" y="304800"/>
            <a:ext cx="5343525" cy="666750"/>
          </a:xfrm>
          <a:prstGeom prst="rect">
            <a:avLst/>
          </a:prstGeom>
          <a:noFill/>
          <a:ln w="9525">
            <a:noFill/>
            <a:miter lim="800000"/>
            <a:headEnd/>
            <a:tailEnd/>
          </a:ln>
        </p:spPr>
      </p:pic>
      <p:sp>
        <p:nvSpPr>
          <p:cNvPr id="64516" name="Text Box 6"/>
          <p:cNvSpPr txBox="1">
            <a:spLocks noChangeArrowheads="1"/>
          </p:cNvSpPr>
          <p:nvPr/>
        </p:nvSpPr>
        <p:spPr bwMode="auto">
          <a:xfrm>
            <a:off x="152400" y="1143000"/>
            <a:ext cx="5029200" cy="1311275"/>
          </a:xfrm>
          <a:prstGeom prst="rect">
            <a:avLst/>
          </a:prstGeom>
          <a:noFill/>
          <a:ln w="9525">
            <a:noFill/>
            <a:miter lim="800000"/>
            <a:headEnd/>
            <a:tailEnd/>
          </a:ln>
        </p:spPr>
        <p:txBody>
          <a:bodyPr>
            <a:spAutoFit/>
          </a:bodyPr>
          <a:lstStyle/>
          <a:p>
            <a:pPr>
              <a:spcBef>
                <a:spcPct val="50000"/>
              </a:spcBef>
            </a:pPr>
            <a:r>
              <a:rPr lang="en-US" sz="2000" b="1"/>
              <a:t>STUDENT-CENTERED: Develops lifelong love of learning and provides the foundation for a successful and fulfilling life beyond college. </a:t>
            </a:r>
          </a:p>
        </p:txBody>
      </p:sp>
      <p:sp>
        <p:nvSpPr>
          <p:cNvPr id="64517" name="Rectangle 7"/>
          <p:cNvSpPr>
            <a:spLocks noChangeArrowheads="1"/>
          </p:cNvSpPr>
          <p:nvPr/>
        </p:nvSpPr>
        <p:spPr bwMode="auto">
          <a:xfrm>
            <a:off x="152400" y="2590800"/>
            <a:ext cx="5562600" cy="396875"/>
          </a:xfrm>
          <a:prstGeom prst="rect">
            <a:avLst/>
          </a:prstGeom>
          <a:solidFill>
            <a:srgbClr val="DDDDDD"/>
          </a:solidFill>
          <a:ln w="9525">
            <a:noFill/>
            <a:miter lim="800000"/>
            <a:headEnd/>
            <a:tailEnd/>
          </a:ln>
        </p:spPr>
        <p:txBody>
          <a:bodyPr anchor="ctr">
            <a:spAutoFit/>
          </a:bodyPr>
          <a:lstStyle/>
          <a:p>
            <a:r>
              <a:rPr lang="en-US" sz="2000" b="1" u="sng">
                <a:hlinkClick r:id="rId4"/>
              </a:rPr>
              <a:t>Does It Matter Where You Go to College?</a:t>
            </a:r>
            <a:r>
              <a:rPr lang="en-US"/>
              <a:t> </a:t>
            </a:r>
          </a:p>
        </p:txBody>
      </p:sp>
      <p:sp>
        <p:nvSpPr>
          <p:cNvPr id="64518" name="Rectangle 8"/>
          <p:cNvSpPr>
            <a:spLocks noChangeArrowheads="1"/>
          </p:cNvSpPr>
          <p:nvPr/>
        </p:nvSpPr>
        <p:spPr bwMode="auto">
          <a:xfrm>
            <a:off x="228600" y="3048000"/>
            <a:ext cx="4419600" cy="396875"/>
          </a:xfrm>
          <a:prstGeom prst="rect">
            <a:avLst/>
          </a:prstGeom>
          <a:noFill/>
          <a:ln w="9525">
            <a:noFill/>
            <a:miter lim="800000"/>
            <a:headEnd/>
            <a:tailEnd/>
          </a:ln>
        </p:spPr>
        <p:txBody>
          <a:bodyPr>
            <a:spAutoFit/>
          </a:bodyPr>
          <a:lstStyle/>
          <a:p>
            <a:r>
              <a:rPr lang="en-US" sz="2000" b="1"/>
              <a:t>What You Do vs. Where You Go</a:t>
            </a:r>
          </a:p>
        </p:txBody>
      </p:sp>
      <p:sp>
        <p:nvSpPr>
          <p:cNvPr id="64519" name="Rectangle 9"/>
          <p:cNvSpPr>
            <a:spLocks noChangeArrowheads="1"/>
          </p:cNvSpPr>
          <p:nvPr/>
        </p:nvSpPr>
        <p:spPr bwMode="auto">
          <a:xfrm>
            <a:off x="0" y="3292475"/>
            <a:ext cx="9144000" cy="274638"/>
          </a:xfrm>
          <a:prstGeom prst="rect">
            <a:avLst/>
          </a:prstGeom>
          <a:noFill/>
          <a:ln w="9525">
            <a:noFill/>
            <a:miter lim="800000"/>
            <a:headEnd/>
            <a:tailEnd/>
          </a:ln>
        </p:spPr>
        <p:txBody>
          <a:bodyPr anchor="ctr">
            <a:spAutoFit/>
          </a:bodyPr>
          <a:lstStyle/>
          <a:p>
            <a:r>
              <a:rPr lang="en-US">
                <a:hlinkClick r:id="rId5"/>
              </a:rPr>
              <a:t>http://www.ctcl.org/files/pdfs/does-it-matter-NYTimes113010.pdf</a:t>
            </a:r>
            <a:r>
              <a:rPr lang="en-US"/>
              <a:t> </a:t>
            </a:r>
          </a:p>
        </p:txBody>
      </p:sp>
      <p:pic>
        <p:nvPicPr>
          <p:cNvPr id="64520" name="Picture 11" descr="220px-Kenburns"/>
          <p:cNvPicPr>
            <a:picLocks noChangeAspect="1" noChangeArrowheads="1"/>
          </p:cNvPicPr>
          <p:nvPr/>
        </p:nvPicPr>
        <p:blipFill>
          <a:blip r:embed="rId6"/>
          <a:srcRect/>
          <a:stretch>
            <a:fillRect/>
          </a:stretch>
        </p:blipFill>
        <p:spPr bwMode="auto">
          <a:xfrm>
            <a:off x="152400" y="3657600"/>
            <a:ext cx="1428750" cy="1338263"/>
          </a:xfrm>
          <a:prstGeom prst="rect">
            <a:avLst/>
          </a:prstGeom>
          <a:noFill/>
          <a:ln w="9525">
            <a:noFill/>
            <a:miter lim="800000"/>
            <a:headEnd/>
            <a:tailEnd/>
          </a:ln>
        </p:spPr>
      </p:pic>
      <p:sp>
        <p:nvSpPr>
          <p:cNvPr id="64521" name="Text Box 12"/>
          <p:cNvSpPr txBox="1">
            <a:spLocks noChangeArrowheads="1"/>
          </p:cNvSpPr>
          <p:nvPr/>
        </p:nvSpPr>
        <p:spPr bwMode="auto">
          <a:xfrm>
            <a:off x="0" y="5029200"/>
            <a:ext cx="1600200" cy="549275"/>
          </a:xfrm>
          <a:prstGeom prst="rect">
            <a:avLst/>
          </a:prstGeom>
          <a:noFill/>
          <a:ln w="9525">
            <a:noFill/>
            <a:miter lim="800000"/>
            <a:headEnd/>
            <a:tailEnd/>
          </a:ln>
        </p:spPr>
        <p:txBody>
          <a:bodyPr>
            <a:spAutoFit/>
          </a:bodyPr>
          <a:lstStyle/>
          <a:p>
            <a:pPr>
              <a:spcBef>
                <a:spcPct val="50000"/>
              </a:spcBef>
            </a:pPr>
            <a:r>
              <a:rPr lang="en-US"/>
              <a:t>Ken Burns, director</a:t>
            </a:r>
          </a:p>
          <a:p>
            <a:pPr>
              <a:spcBef>
                <a:spcPct val="50000"/>
              </a:spcBef>
            </a:pPr>
            <a:r>
              <a:rPr lang="en-US"/>
              <a:t>Hampshire College</a:t>
            </a:r>
          </a:p>
        </p:txBody>
      </p:sp>
      <p:sp>
        <p:nvSpPr>
          <p:cNvPr id="64522" name="Rectangle 13"/>
          <p:cNvSpPr>
            <a:spLocks noChangeArrowheads="1"/>
          </p:cNvSpPr>
          <p:nvPr/>
        </p:nvSpPr>
        <p:spPr bwMode="auto">
          <a:xfrm>
            <a:off x="228600" y="5702300"/>
            <a:ext cx="4572000" cy="730250"/>
          </a:xfrm>
          <a:prstGeom prst="rect">
            <a:avLst/>
          </a:prstGeom>
          <a:noFill/>
          <a:ln w="9525">
            <a:noFill/>
            <a:miter lim="800000"/>
            <a:headEnd/>
            <a:tailEnd/>
          </a:ln>
        </p:spPr>
        <p:txBody>
          <a:bodyPr>
            <a:spAutoFit/>
          </a:bodyPr>
          <a:lstStyle/>
          <a:p>
            <a:r>
              <a:rPr lang="en-US" sz="1400" b="1" u="sng"/>
              <a:t>The key to success in college and beyond has more to do with what students do with their time during college than where they choose to attend. </a:t>
            </a:r>
          </a:p>
        </p:txBody>
      </p:sp>
      <p:pic>
        <p:nvPicPr>
          <p:cNvPr id="64523" name="Picture 14"/>
          <p:cNvPicPr>
            <a:picLocks noChangeAspect="1" noChangeArrowheads="1"/>
          </p:cNvPicPr>
          <p:nvPr/>
        </p:nvPicPr>
        <p:blipFill>
          <a:blip r:embed="rId7"/>
          <a:srcRect/>
          <a:stretch>
            <a:fillRect/>
          </a:stretch>
        </p:blipFill>
        <p:spPr bwMode="auto">
          <a:xfrm>
            <a:off x="1600200" y="3581400"/>
            <a:ext cx="1485900" cy="1824038"/>
          </a:xfrm>
          <a:prstGeom prst="rect">
            <a:avLst/>
          </a:prstGeom>
          <a:noFill/>
          <a:ln w="9525">
            <a:noFill/>
            <a:miter lim="800000"/>
            <a:headEnd/>
            <a:tailEnd/>
          </a:ln>
        </p:spPr>
      </p:pic>
      <p:pic>
        <p:nvPicPr>
          <p:cNvPr id="64524" name="Picture 15"/>
          <p:cNvPicPr>
            <a:picLocks noChangeAspect="1" noChangeArrowheads="1"/>
          </p:cNvPicPr>
          <p:nvPr/>
        </p:nvPicPr>
        <p:blipFill>
          <a:blip r:embed="rId8"/>
          <a:srcRect/>
          <a:stretch>
            <a:fillRect/>
          </a:stretch>
        </p:blipFill>
        <p:spPr bwMode="auto">
          <a:xfrm>
            <a:off x="3048000" y="3581400"/>
            <a:ext cx="1343025" cy="1766888"/>
          </a:xfrm>
          <a:prstGeom prst="rect">
            <a:avLst/>
          </a:prstGeom>
          <a:noFill/>
          <a:ln w="9525">
            <a:noFill/>
            <a:miter lim="800000"/>
            <a:headEnd/>
            <a:tailEnd/>
          </a:ln>
        </p:spPr>
      </p:pic>
      <p:pic>
        <p:nvPicPr>
          <p:cNvPr id="64525" name="Picture 16"/>
          <p:cNvPicPr>
            <a:picLocks noChangeAspect="1" noChangeArrowheads="1"/>
          </p:cNvPicPr>
          <p:nvPr/>
        </p:nvPicPr>
        <p:blipFill>
          <a:blip r:embed="rId9"/>
          <a:srcRect/>
          <a:stretch>
            <a:fillRect/>
          </a:stretch>
        </p:blipFill>
        <p:spPr bwMode="auto">
          <a:xfrm>
            <a:off x="4343400" y="3657600"/>
            <a:ext cx="1417638" cy="1776413"/>
          </a:xfrm>
          <a:prstGeom prst="rect">
            <a:avLst/>
          </a:prstGeom>
          <a:noFill/>
          <a:ln w="9525">
            <a:noFill/>
            <a:miter lim="800000"/>
            <a:headEnd/>
            <a:tailEnd/>
          </a:ln>
        </p:spPr>
      </p:pic>
      <p:pic>
        <p:nvPicPr>
          <p:cNvPr id="64526" name="Picture 17"/>
          <p:cNvPicPr>
            <a:picLocks noChangeAspect="1" noChangeArrowheads="1"/>
          </p:cNvPicPr>
          <p:nvPr/>
        </p:nvPicPr>
        <p:blipFill>
          <a:blip r:embed="rId10"/>
          <a:srcRect/>
          <a:stretch>
            <a:fillRect/>
          </a:stretch>
        </p:blipFill>
        <p:spPr bwMode="auto">
          <a:xfrm>
            <a:off x="4800600" y="1371600"/>
            <a:ext cx="1209675" cy="644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2A5E4C76-BD62-4D79-8941-BF29B45C7ABC}" type="datetime1">
              <a:rPr lang="en-US"/>
              <a:pPr>
                <a:defRPr/>
              </a:pPr>
              <a:t>9/27/2011</a:t>
            </a:fld>
            <a:endParaRPr lang="en-US"/>
          </a:p>
        </p:txBody>
      </p:sp>
      <p:sp>
        <p:nvSpPr>
          <p:cNvPr id="129026" name="Rectangle 2"/>
          <p:cNvSpPr>
            <a:spLocks noGrp="1"/>
          </p:cNvSpPr>
          <p:nvPr>
            <p:ph type="title"/>
          </p:nvPr>
        </p:nvSpPr>
        <p:spPr bwMode="auto">
          <a:xfrm>
            <a:off x="533400" y="274638"/>
            <a:ext cx="7924800" cy="1143000"/>
          </a:xfrm>
        </p:spPr>
        <p:txBody>
          <a:bodyPr wrap="square" numCol="1" anchorCtr="0" compatLnSpc="1">
            <a:prstTxWarp prst="textNoShape">
              <a:avLst/>
            </a:prstTxWarp>
          </a:bodyPr>
          <a:lstStyle/>
          <a:p>
            <a:pPr>
              <a:defRPr/>
            </a:pPr>
            <a:r>
              <a:rPr lang="en-US" sz="3600" smtClean="0"/>
              <a:t>Universityofcalifornia.edu/admissions/</a:t>
            </a:r>
            <a:r>
              <a:rPr lang="en-US" sz="4200" smtClean="0"/>
              <a:t/>
            </a:r>
            <a:br>
              <a:rPr lang="en-US" sz="4200" smtClean="0"/>
            </a:br>
            <a:endParaRPr lang="en-US" sz="4200" smtClean="0"/>
          </a:p>
        </p:txBody>
      </p:sp>
      <p:sp>
        <p:nvSpPr>
          <p:cNvPr id="59395" name="Rectangle 3"/>
          <p:cNvSpPr>
            <a:spLocks noGrp="1"/>
          </p:cNvSpPr>
          <p:nvPr>
            <p:ph type="body" idx="1"/>
          </p:nvPr>
        </p:nvSpPr>
        <p:spPr/>
        <p:txBody>
          <a:bodyPr/>
          <a:lstStyle/>
          <a:p>
            <a:endParaRPr lang="en-US" smtClean="0"/>
          </a:p>
        </p:txBody>
      </p:sp>
      <p:pic>
        <p:nvPicPr>
          <p:cNvPr id="59396" name="Picture 4"/>
          <p:cNvPicPr>
            <a:picLocks noChangeAspect="1" noChangeArrowheads="1"/>
          </p:cNvPicPr>
          <p:nvPr/>
        </p:nvPicPr>
        <p:blipFill>
          <a:blip r:embed="rId2"/>
          <a:srcRect/>
          <a:stretch>
            <a:fillRect/>
          </a:stretch>
        </p:blipFill>
        <p:spPr bwMode="auto">
          <a:xfrm>
            <a:off x="26988" y="1066800"/>
            <a:ext cx="9117012" cy="5600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2"/>
          </p:nvPr>
        </p:nvSpPr>
        <p:spPr/>
        <p:txBody>
          <a:bodyPr/>
          <a:lstStyle/>
          <a:p>
            <a:pPr>
              <a:defRPr/>
            </a:pPr>
            <a:fld id="{2015ED23-FDD0-4CEE-84CF-9C500DF4EA40}" type="datetime1">
              <a:rPr lang="en-US"/>
              <a:pPr>
                <a:defRPr/>
              </a:pPr>
              <a:t>9/27/2011</a:t>
            </a:fld>
            <a:endParaRPr lang="en-US"/>
          </a:p>
        </p:txBody>
      </p:sp>
      <p:sp>
        <p:nvSpPr>
          <p:cNvPr id="130050" name="Rectangle 2"/>
          <p:cNvSpPr>
            <a:spLocks noGrp="1"/>
          </p:cNvSpPr>
          <p:nvPr>
            <p:ph type="title"/>
          </p:nvPr>
        </p:nvSpPr>
        <p:spPr bwMode="auto"/>
        <p:txBody>
          <a:bodyPr wrap="square" numCol="1" anchorCtr="0" compatLnSpc="1">
            <a:prstTxWarp prst="textNoShape">
              <a:avLst/>
            </a:prstTxWarp>
          </a:bodyPr>
          <a:lstStyle/>
          <a:p>
            <a:pPr>
              <a:defRPr/>
            </a:pPr>
            <a:r>
              <a:rPr lang="en-US" smtClean="0"/>
              <a:t>csumentor.edu</a:t>
            </a:r>
          </a:p>
        </p:txBody>
      </p:sp>
      <p:pic>
        <p:nvPicPr>
          <p:cNvPr id="60419" name="Picture 5"/>
          <p:cNvPicPr>
            <a:picLocks noChangeAspect="1" noChangeArrowheads="1"/>
          </p:cNvPicPr>
          <p:nvPr/>
        </p:nvPicPr>
        <p:blipFill>
          <a:blip r:embed="rId2"/>
          <a:srcRect/>
          <a:stretch>
            <a:fillRect/>
          </a:stretch>
        </p:blipFill>
        <p:spPr bwMode="auto">
          <a:xfrm>
            <a:off x="533400" y="1143000"/>
            <a:ext cx="7208838" cy="543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59D26503-EA60-4E38-9471-45A058D1E5BA}" type="datetime1">
              <a:rPr lang="en-US"/>
              <a:pPr>
                <a:defRPr/>
              </a:pPr>
              <a:t>9/27/2011</a:t>
            </a:fld>
            <a:endParaRPr lang="en-US"/>
          </a:p>
        </p:txBody>
      </p:sp>
      <p:sp>
        <p:nvSpPr>
          <p:cNvPr id="131074" name="Rectangle 2"/>
          <p:cNvSpPr>
            <a:spLocks noGrp="1"/>
          </p:cNvSpPr>
          <p:nvPr>
            <p:ph type="title"/>
          </p:nvPr>
        </p:nvSpPr>
        <p:spPr bwMode="auto"/>
        <p:txBody>
          <a:bodyPr wrap="square" numCol="1" anchorCtr="0" compatLnSpc="1">
            <a:prstTxWarp prst="textNoShape">
              <a:avLst/>
            </a:prstTxWarp>
          </a:bodyPr>
          <a:lstStyle/>
          <a:p>
            <a:pPr>
              <a:defRPr/>
            </a:pPr>
            <a:endParaRPr lang="en-US" smtClean="0"/>
          </a:p>
        </p:txBody>
      </p:sp>
      <p:sp>
        <p:nvSpPr>
          <p:cNvPr id="61443" name="Rectangle 3"/>
          <p:cNvSpPr>
            <a:spLocks noGrp="1"/>
          </p:cNvSpPr>
          <p:nvPr>
            <p:ph type="body" idx="1"/>
          </p:nvPr>
        </p:nvSpPr>
        <p:spPr/>
        <p:txBody>
          <a:bodyPr/>
          <a:lstStyle/>
          <a:p>
            <a:endParaRPr lang="en-US" smtClean="0"/>
          </a:p>
        </p:txBody>
      </p:sp>
      <p:pic>
        <p:nvPicPr>
          <p:cNvPr id="61444" name="Picture 4"/>
          <p:cNvPicPr>
            <a:picLocks noChangeAspect="1" noChangeArrowheads="1"/>
          </p:cNvPicPr>
          <p:nvPr/>
        </p:nvPicPr>
        <p:blipFill>
          <a:blip r:embed="rId2"/>
          <a:srcRect/>
          <a:stretch>
            <a:fillRect/>
          </a:stretch>
        </p:blipFill>
        <p:spPr bwMode="auto">
          <a:xfrm>
            <a:off x="381000" y="381000"/>
            <a:ext cx="7694613" cy="6002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2"/>
          </p:nvPr>
        </p:nvSpPr>
        <p:spPr/>
        <p:txBody>
          <a:bodyPr/>
          <a:lstStyle/>
          <a:p>
            <a:pPr>
              <a:defRPr/>
            </a:pPr>
            <a:fld id="{CE2FA06D-639F-45BC-BFBF-FF69BD2A896B}" type="datetime1">
              <a:rPr lang="en-US"/>
              <a:pPr>
                <a:defRPr/>
              </a:pPr>
              <a:t>9/27/2011</a:t>
            </a:fld>
            <a:endParaRPr lang="en-US"/>
          </a:p>
        </p:txBody>
      </p:sp>
      <p:sp>
        <p:nvSpPr>
          <p:cNvPr id="126978" name="Rectangle 2"/>
          <p:cNvSpPr>
            <a:spLocks noGrp="1"/>
          </p:cNvSpPr>
          <p:nvPr>
            <p:ph type="title"/>
          </p:nvPr>
        </p:nvSpPr>
        <p:spPr bwMode="auto"/>
        <p:txBody>
          <a:bodyPr wrap="square" numCol="1" anchorCtr="0" compatLnSpc="1">
            <a:prstTxWarp prst="textNoShape">
              <a:avLst/>
            </a:prstTxWarp>
          </a:bodyPr>
          <a:lstStyle/>
          <a:p>
            <a:pPr>
              <a:defRPr/>
            </a:pPr>
            <a:r>
              <a:rPr lang="en-US" smtClean="0"/>
              <a:t>456 private colleges</a:t>
            </a:r>
          </a:p>
        </p:txBody>
      </p:sp>
      <p:pic>
        <p:nvPicPr>
          <p:cNvPr id="62467" name="Picture 4"/>
          <p:cNvPicPr>
            <a:picLocks noChangeAspect="1" noChangeArrowheads="1"/>
          </p:cNvPicPr>
          <p:nvPr/>
        </p:nvPicPr>
        <p:blipFill>
          <a:blip r:embed="rId2"/>
          <a:srcRect/>
          <a:stretch>
            <a:fillRect/>
          </a:stretch>
        </p:blipFill>
        <p:spPr bwMode="auto">
          <a:xfrm>
            <a:off x="0" y="1143000"/>
            <a:ext cx="84582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3B4B8096-4A7D-4957-AC97-4A03D651B0BC}" type="datetime1">
              <a:rPr lang="en-US"/>
              <a:pPr>
                <a:defRPr/>
              </a:pPr>
              <a:t>9/27/2011</a:t>
            </a:fld>
            <a:endParaRPr lang="en-US"/>
          </a:p>
        </p:txBody>
      </p:sp>
      <p:pic>
        <p:nvPicPr>
          <p:cNvPr id="63490" name="Picture 4"/>
          <p:cNvPicPr>
            <a:picLocks noChangeAspect="1" noChangeArrowheads="1"/>
          </p:cNvPicPr>
          <p:nvPr>
            <p:ph type="body" idx="1"/>
          </p:nvPr>
        </p:nvPicPr>
        <p:blipFill>
          <a:blip r:embed="rId2"/>
          <a:srcRect/>
          <a:stretch>
            <a:fillRect/>
          </a:stretch>
        </p:blipFill>
        <p:spPr>
          <a:xfrm>
            <a:off x="3048000" y="1295400"/>
            <a:ext cx="5410200" cy="5562600"/>
          </a:xfrm>
        </p:spPr>
      </p:pic>
      <p:sp>
        <p:nvSpPr>
          <p:cNvPr id="63491" name="Text Box 5"/>
          <p:cNvSpPr txBox="1">
            <a:spLocks noChangeArrowheads="1"/>
          </p:cNvSpPr>
          <p:nvPr/>
        </p:nvSpPr>
        <p:spPr bwMode="auto">
          <a:xfrm>
            <a:off x="304800" y="1524000"/>
            <a:ext cx="2971800" cy="3392488"/>
          </a:xfrm>
          <a:prstGeom prst="rect">
            <a:avLst/>
          </a:prstGeom>
          <a:noFill/>
          <a:ln w="9525">
            <a:noFill/>
            <a:miter lim="800000"/>
            <a:headEnd/>
            <a:tailEnd/>
          </a:ln>
        </p:spPr>
        <p:txBody>
          <a:bodyPr>
            <a:spAutoFit/>
          </a:bodyPr>
          <a:lstStyle/>
          <a:p>
            <a:pPr>
              <a:spcBef>
                <a:spcPct val="50000"/>
              </a:spcBef>
            </a:pPr>
            <a:r>
              <a:rPr lang="en-US" sz="1800" b="1" u="sng"/>
              <a:t>Early Decision:</a:t>
            </a:r>
            <a:r>
              <a:rPr lang="en-US" sz="1800"/>
              <a:t> </a:t>
            </a:r>
          </a:p>
          <a:p>
            <a:pPr>
              <a:spcBef>
                <a:spcPct val="50000"/>
              </a:spcBef>
            </a:pPr>
            <a:r>
              <a:rPr lang="en-US" sz="1800"/>
              <a:t>Binding (early deadlines)</a:t>
            </a:r>
          </a:p>
          <a:p>
            <a:pPr>
              <a:spcBef>
                <a:spcPct val="50000"/>
              </a:spcBef>
            </a:pPr>
            <a:r>
              <a:rPr lang="en-US" sz="1800" b="1" u="sng"/>
              <a:t>Early-Action:</a:t>
            </a:r>
            <a:r>
              <a:rPr lang="en-US" sz="1800"/>
              <a:t> </a:t>
            </a:r>
          </a:p>
          <a:p>
            <a:pPr>
              <a:spcBef>
                <a:spcPct val="50000"/>
              </a:spcBef>
            </a:pPr>
            <a:r>
              <a:rPr lang="en-US" sz="1800"/>
              <a:t>Non-Binding (early deadlines)</a:t>
            </a:r>
          </a:p>
          <a:p>
            <a:pPr>
              <a:spcBef>
                <a:spcPct val="50000"/>
              </a:spcBef>
            </a:pPr>
            <a:endParaRPr lang="en-US" sz="1800"/>
          </a:p>
          <a:p>
            <a:pPr>
              <a:spcBef>
                <a:spcPct val="50000"/>
              </a:spcBef>
            </a:pPr>
            <a:r>
              <a:rPr lang="en-US" sz="1800" b="1" u="sng"/>
              <a:t>Regular Decision:</a:t>
            </a:r>
          </a:p>
          <a:p>
            <a:pPr>
              <a:spcBef>
                <a:spcPct val="50000"/>
              </a:spcBef>
            </a:pPr>
            <a:r>
              <a:rPr lang="en-US" sz="1800"/>
              <a:t>Normal Deadline, not binding</a:t>
            </a:r>
          </a:p>
        </p:txBody>
      </p:sp>
      <p:sp>
        <p:nvSpPr>
          <p:cNvPr id="128006" name="Rectangle 6"/>
          <p:cNvSpPr>
            <a:spLocks noGrp="1"/>
          </p:cNvSpPr>
          <p:nvPr>
            <p:ph type="title"/>
          </p:nvPr>
        </p:nvSpPr>
        <p:spPr bwMode="auto">
          <a:xfrm>
            <a:off x="457200" y="274638"/>
            <a:ext cx="8001000" cy="1143000"/>
          </a:xfrm>
        </p:spPr>
        <p:txBody>
          <a:bodyPr wrap="square" numCol="1" anchorCtr="0" compatLnSpc="1">
            <a:prstTxWarp prst="textNoShape">
              <a:avLst/>
            </a:prstTxWarp>
          </a:bodyPr>
          <a:lstStyle/>
          <a:p>
            <a:pPr>
              <a:defRPr/>
            </a:pPr>
            <a:r>
              <a:rPr lang="en-US" sz="4200" smtClean="0"/>
              <a:t>Early Decision, Action vs. Regular</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2"/>
          </p:nvPr>
        </p:nvSpPr>
        <p:spPr/>
        <p:txBody>
          <a:bodyPr/>
          <a:lstStyle/>
          <a:p>
            <a:pPr>
              <a:defRPr/>
            </a:pPr>
            <a:fld id="{7446C751-EE76-4257-93B7-8422F4965533}" type="datetime1">
              <a:rPr lang="en-US"/>
              <a:pPr>
                <a:defRPr/>
              </a:pPr>
              <a:t>9/27/2011</a:t>
            </a:fld>
            <a:endParaRPr lang="en-US"/>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mtClean="0"/>
              <a:t>Community College </a:t>
            </a:r>
          </a:p>
        </p:txBody>
      </p:sp>
      <p:pic>
        <p:nvPicPr>
          <p:cNvPr id="37892" name="Picture 4" descr="MCBD07236_0000[1]"/>
          <p:cNvPicPr>
            <a:picLocks noGrp="1" noChangeAspect="1" noChangeArrowheads="1"/>
          </p:cNvPicPr>
          <p:nvPr>
            <p:ph idx="4294967295"/>
          </p:nvPr>
        </p:nvPicPr>
        <p:blipFill>
          <a:blip r:embed="rId2"/>
          <a:srcRect/>
          <a:stretch>
            <a:fillRect/>
          </a:stretch>
        </p:blipFill>
        <p:spPr>
          <a:xfrm>
            <a:off x="762000" y="1295400"/>
            <a:ext cx="1911350" cy="2819400"/>
          </a:xfrm>
        </p:spPr>
      </p:pic>
      <p:sp>
        <p:nvSpPr>
          <p:cNvPr id="37891" name="Rectangle 3"/>
          <p:cNvSpPr>
            <a:spLocks noChangeArrowheads="1"/>
          </p:cNvSpPr>
          <p:nvPr/>
        </p:nvSpPr>
        <p:spPr bwMode="auto">
          <a:xfrm>
            <a:off x="3581400" y="1219200"/>
            <a:ext cx="4267200" cy="35814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defRPr/>
            </a:pPr>
            <a:r>
              <a:rPr lang="en-US" sz="3600">
                <a:effectLst>
                  <a:outerShdw blurRad="38100" dist="38100" dir="2700000" algn="tl">
                    <a:srgbClr val="C0C0C0"/>
                  </a:outerShdw>
                </a:effectLst>
                <a:latin typeface="Calibri" pitchFamily="34" charset="0"/>
              </a:rPr>
              <a:t>A wonderful open door of opportunity for all students</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Open Access</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Hundreds of programs &amp; majors</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Low-cost: $36/unit</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Guaranteed Transfer Programs (TAG)</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Support Services</a:t>
            </a:r>
          </a:p>
          <a:p>
            <a:pPr marL="639763" lvl="1" indent="-228600">
              <a:spcBef>
                <a:spcPct val="20000"/>
              </a:spcBef>
              <a:buClr>
                <a:schemeClr val="accent2"/>
              </a:buClr>
              <a:buFont typeface="Arial" charset="0"/>
              <a:buChar char="•"/>
              <a:defRPr/>
            </a:pPr>
            <a:endParaRPr lang="en-US" sz="3200">
              <a:effectLst>
                <a:outerShdw blurRad="38100" dist="38100" dir="2700000" algn="tl">
                  <a:srgbClr val="C0C0C0"/>
                </a:outerShdw>
              </a:effectLst>
              <a:latin typeface="Calibri" pitchFamily="34" charset="0"/>
            </a:endParaRPr>
          </a:p>
          <a:p>
            <a:pPr marL="639763" lvl="1" indent="-228600">
              <a:spcBef>
                <a:spcPct val="20000"/>
              </a:spcBef>
              <a:buClr>
                <a:schemeClr val="accent2"/>
              </a:buClr>
              <a:buFont typeface="Arial" charset="0"/>
              <a:buChar char="•"/>
              <a:defRPr/>
            </a:pPr>
            <a:endParaRPr lang="en-US" sz="3200">
              <a:effectLst>
                <a:outerShdw blurRad="38100" dist="38100" dir="2700000" algn="tl">
                  <a:srgbClr val="C0C0C0"/>
                </a:outerShdw>
              </a:effectLst>
              <a:latin typeface="Calibri" pitchFamily="34" charset="0"/>
            </a:endParaRPr>
          </a:p>
        </p:txBody>
      </p:sp>
      <p:sp>
        <p:nvSpPr>
          <p:cNvPr id="3" name="Rectangle 3"/>
          <p:cNvSpPr>
            <a:spLocks noChangeArrowheads="1"/>
          </p:cNvSpPr>
          <p:nvPr/>
        </p:nvSpPr>
        <p:spPr bwMode="auto">
          <a:xfrm>
            <a:off x="0" y="4267200"/>
            <a:ext cx="3581400" cy="1143000"/>
          </a:xfrm>
          <a:prstGeom prst="rect">
            <a:avLst/>
          </a:prstGeom>
          <a:noFill/>
          <a:ln w="9525">
            <a:noFill/>
            <a:miter lim="800000"/>
            <a:headEnd/>
            <a:tailEnd/>
          </a:ln>
        </p:spPr>
        <p:txBody>
          <a:bodyPr/>
          <a:lstStyle/>
          <a:p>
            <a:pPr marL="342900" indent="-228600">
              <a:spcBef>
                <a:spcPct val="20000"/>
              </a:spcBef>
              <a:buClr>
                <a:schemeClr val="accent1"/>
              </a:buClr>
              <a:buFont typeface="Arial" charset="0"/>
              <a:buNone/>
              <a:defRPr/>
            </a:pPr>
            <a:r>
              <a:rPr lang="en-US" sz="3600">
                <a:solidFill>
                  <a:srgbClr val="053F4B"/>
                </a:solidFill>
                <a:effectLst>
                  <a:outerShdw blurRad="38100" dist="38100" dir="2700000" algn="tl">
                    <a:srgbClr val="C0C0C0"/>
                  </a:outerShdw>
                </a:effectLst>
                <a:latin typeface="Calibri" pitchFamily="34" charset="0"/>
              </a:rPr>
              <a:t>Welcomes ALL students!</a:t>
            </a:r>
          </a:p>
          <a:p>
            <a:pPr marL="342900" indent="-228600">
              <a:spcBef>
                <a:spcPct val="20000"/>
              </a:spcBef>
              <a:buClr>
                <a:schemeClr val="accent1"/>
              </a:buClr>
              <a:buFont typeface="Arial" charset="0"/>
              <a:buNone/>
              <a:defRPr/>
            </a:pPr>
            <a:r>
              <a:rPr lang="en-US" sz="3600">
                <a:solidFill>
                  <a:srgbClr val="053F4B"/>
                </a:solidFill>
                <a:effectLst>
                  <a:outerShdw blurRad="38100" dist="38100" dir="2700000" algn="tl">
                    <a:srgbClr val="C0C0C0"/>
                  </a:outerShdw>
                </a:effectLst>
                <a:latin typeface="Calibri" pitchFamily="34" charset="0"/>
              </a:rPr>
              <a:t>No SAT or GPA requirements</a:t>
            </a:r>
          </a:p>
          <a:p>
            <a:pPr marL="639763" lvl="1" indent="-228600">
              <a:spcBef>
                <a:spcPct val="20000"/>
              </a:spcBef>
              <a:buClr>
                <a:schemeClr val="accent2"/>
              </a:buClr>
              <a:buFont typeface="Arial" charset="0"/>
              <a:buChar char="•"/>
              <a:defRPr/>
            </a:pPr>
            <a:endParaRPr lang="en-US" sz="3200">
              <a:effectLst>
                <a:outerShdw blurRad="38100" dist="38100" dir="2700000" algn="tl">
                  <a:srgbClr val="C0C0C0"/>
                </a:outerShdw>
              </a:effectLst>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37892"/>
                                        </p:tgtEl>
                                        <p:attrNameLst>
                                          <p:attrName>style.visibility</p:attrName>
                                        </p:attrNameLst>
                                      </p:cBhvr>
                                      <p:to>
                                        <p:strVal val="visible"/>
                                      </p:to>
                                    </p:set>
                                    <p:anim calcmode="lin" valueType="num">
                                      <p:cBhvr>
                                        <p:cTn id="7" dur="1000" fill="hold"/>
                                        <p:tgtEl>
                                          <p:spTgt spid="37892"/>
                                        </p:tgtEl>
                                        <p:attrNameLst>
                                          <p:attrName>ppt_w</p:attrName>
                                        </p:attrNameLst>
                                      </p:cBhvr>
                                      <p:tavLst>
                                        <p:tav tm="0">
                                          <p:val>
                                            <p:fltVal val="0"/>
                                          </p:val>
                                        </p:tav>
                                        <p:tav tm="100000">
                                          <p:val>
                                            <p:strVal val="#ppt_w"/>
                                          </p:val>
                                        </p:tav>
                                      </p:tavLst>
                                    </p:anim>
                                    <p:anim calcmode="lin" valueType="num">
                                      <p:cBhvr>
                                        <p:cTn id="8" dur="1000" fill="hold"/>
                                        <p:tgtEl>
                                          <p:spTgt spid="37892"/>
                                        </p:tgtEl>
                                        <p:attrNameLst>
                                          <p:attrName>ppt_h</p:attrName>
                                        </p:attrNameLst>
                                      </p:cBhvr>
                                      <p:tavLst>
                                        <p:tav tm="0">
                                          <p:val>
                                            <p:fltVal val="0"/>
                                          </p:val>
                                        </p:tav>
                                        <p:tav tm="100000">
                                          <p:val>
                                            <p:strVal val="#ppt_h"/>
                                          </p:val>
                                        </p:tav>
                                      </p:tavLst>
                                    </p:anim>
                                    <p:anim calcmode="lin" valueType="num">
                                      <p:cBhvr>
                                        <p:cTn id="9" dur="1000" fill="hold"/>
                                        <p:tgtEl>
                                          <p:spTgt spid="37892"/>
                                        </p:tgtEl>
                                        <p:attrNameLst>
                                          <p:attrName>style.rotation</p:attrName>
                                        </p:attrNameLst>
                                      </p:cBhvr>
                                      <p:tavLst>
                                        <p:tav tm="0">
                                          <p:val>
                                            <p:fltVal val="90"/>
                                          </p:val>
                                        </p:tav>
                                        <p:tav tm="100000">
                                          <p:val>
                                            <p:fltVal val="0"/>
                                          </p:val>
                                        </p:tav>
                                      </p:tavLst>
                                    </p:anim>
                                    <p:animEffect transition="in" filter="fade">
                                      <p:cBhvr>
                                        <p:cTn id="10" dur="1000"/>
                                        <p:tgtEl>
                                          <p:spTgt spid="3789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7891">
                                            <p:txEl>
                                              <p:pRg st="0" end="0"/>
                                            </p:txEl>
                                          </p:spTgt>
                                        </p:tgtEl>
                                        <p:attrNameLst>
                                          <p:attrName>style.visibility</p:attrName>
                                        </p:attrNameLst>
                                      </p:cBhvr>
                                      <p:to>
                                        <p:strVal val="visible"/>
                                      </p:to>
                                    </p:set>
                                    <p:animEffect transition="in" filter="fade">
                                      <p:cBhvr>
                                        <p:cTn id="14" dur="1000"/>
                                        <p:tgtEl>
                                          <p:spTgt spid="3789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7891">
                                            <p:txEl>
                                              <p:pRg st="1" end="1"/>
                                            </p:txEl>
                                          </p:spTgt>
                                        </p:tgtEl>
                                        <p:attrNameLst>
                                          <p:attrName>style.visibility</p:attrName>
                                        </p:attrNameLst>
                                      </p:cBhvr>
                                      <p:to>
                                        <p:strVal val="visible"/>
                                      </p:to>
                                    </p:set>
                                    <p:animEffect transition="in" filter="fade">
                                      <p:cBhvr>
                                        <p:cTn id="17" dur="1000"/>
                                        <p:tgtEl>
                                          <p:spTgt spid="37891">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7891">
                                            <p:txEl>
                                              <p:pRg st="2" end="2"/>
                                            </p:txEl>
                                          </p:spTgt>
                                        </p:tgtEl>
                                        <p:attrNameLst>
                                          <p:attrName>style.visibility</p:attrName>
                                        </p:attrNameLst>
                                      </p:cBhvr>
                                      <p:to>
                                        <p:strVal val="visible"/>
                                      </p:to>
                                    </p:set>
                                    <p:animEffect transition="in" filter="fade">
                                      <p:cBhvr>
                                        <p:cTn id="20" dur="1000"/>
                                        <p:tgtEl>
                                          <p:spTgt spid="37891">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891">
                                            <p:txEl>
                                              <p:pRg st="3" end="3"/>
                                            </p:txEl>
                                          </p:spTgt>
                                        </p:tgtEl>
                                        <p:attrNameLst>
                                          <p:attrName>style.visibility</p:attrName>
                                        </p:attrNameLst>
                                      </p:cBhvr>
                                      <p:to>
                                        <p:strVal val="visible"/>
                                      </p:to>
                                    </p:set>
                                    <p:animEffect transition="in" filter="fade">
                                      <p:cBhvr>
                                        <p:cTn id="23" dur="1000"/>
                                        <p:tgtEl>
                                          <p:spTgt spid="37891">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891">
                                            <p:txEl>
                                              <p:pRg st="4" end="4"/>
                                            </p:txEl>
                                          </p:spTgt>
                                        </p:tgtEl>
                                        <p:attrNameLst>
                                          <p:attrName>style.visibility</p:attrName>
                                        </p:attrNameLst>
                                      </p:cBhvr>
                                      <p:to>
                                        <p:strVal val="visible"/>
                                      </p:to>
                                    </p:set>
                                    <p:animEffect transition="in" filter="fade">
                                      <p:cBhvr>
                                        <p:cTn id="26" dur="1000"/>
                                        <p:tgtEl>
                                          <p:spTgt spid="37891">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891">
                                            <p:txEl>
                                              <p:pRg st="5" end="5"/>
                                            </p:txEl>
                                          </p:spTgt>
                                        </p:tgtEl>
                                        <p:attrNameLst>
                                          <p:attrName>style.visibility</p:attrName>
                                        </p:attrNameLst>
                                      </p:cBhvr>
                                      <p:to>
                                        <p:strVal val="visible"/>
                                      </p:to>
                                    </p:set>
                                    <p:animEffect transition="in" filter="fade">
                                      <p:cBhvr>
                                        <p:cTn id="29" dur="1000"/>
                                        <p:tgtEl>
                                          <p:spTgt spid="37891">
                                            <p:txEl>
                                              <p:pRg st="5" end="5"/>
                                            </p:txEl>
                                          </p:spTgt>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1000"/>
                                        <p:tgtEl>
                                          <p:spTgt spid="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2"/>
          </p:nvPr>
        </p:nvSpPr>
        <p:spPr/>
        <p:txBody>
          <a:bodyPr/>
          <a:lstStyle/>
          <a:p>
            <a:pPr>
              <a:defRPr/>
            </a:pPr>
            <a:fld id="{8D74BC3A-8444-4473-A821-ABFCDF3B834C}" type="datetime1">
              <a:rPr lang="en-US"/>
              <a:pPr>
                <a:defRPr/>
              </a:pPr>
              <a:t>9/27/2011</a:t>
            </a:fld>
            <a:endParaRPr lang="en-US"/>
          </a:p>
        </p:txBody>
      </p:sp>
      <p:sp>
        <p:nvSpPr>
          <p:cNvPr id="66563" name="Rectangle 1047"/>
          <p:cNvSpPr>
            <a:spLocks noChangeArrowheads="1"/>
          </p:cNvSpPr>
          <p:nvPr/>
        </p:nvSpPr>
        <p:spPr bwMode="auto">
          <a:xfrm>
            <a:off x="1447800" y="4038600"/>
            <a:ext cx="5638800" cy="457200"/>
          </a:xfrm>
          <a:prstGeom prst="rect">
            <a:avLst/>
          </a:prstGeom>
          <a:noFill/>
          <a:ln w="9525">
            <a:noFill/>
            <a:miter lim="800000"/>
            <a:headEnd/>
            <a:tailEnd/>
          </a:ln>
        </p:spPr>
        <p:txBody>
          <a:bodyPr>
            <a:spAutoFit/>
          </a:bodyPr>
          <a:lstStyle/>
          <a:p>
            <a:r>
              <a:rPr lang="en-US" sz="2400" b="1">
                <a:solidFill>
                  <a:schemeClr val="folHlink"/>
                </a:solidFill>
                <a:latin typeface="American Typewriter"/>
                <a:ea typeface="MS PGothic" pitchFamily="34" charset="-128"/>
              </a:rPr>
              <a:t>CITY COLLEGE OF SAN FRANCISCO</a:t>
            </a:r>
          </a:p>
        </p:txBody>
      </p:sp>
      <p:pic>
        <p:nvPicPr>
          <p:cNvPr id="66564" name="Picture 13" descr="Photo"/>
          <p:cNvPicPr>
            <a:picLocks noChangeAspect="1" noChangeArrowheads="1"/>
          </p:cNvPicPr>
          <p:nvPr/>
        </p:nvPicPr>
        <p:blipFill>
          <a:blip r:embed="rId2"/>
          <a:srcRect/>
          <a:stretch>
            <a:fillRect/>
          </a:stretch>
        </p:blipFill>
        <p:spPr bwMode="auto">
          <a:xfrm>
            <a:off x="2133600" y="381000"/>
            <a:ext cx="2667000" cy="1828800"/>
          </a:xfrm>
          <a:prstGeom prst="rect">
            <a:avLst/>
          </a:prstGeom>
          <a:noFill/>
          <a:ln w="9525">
            <a:noFill/>
            <a:miter lim="800000"/>
            <a:headEnd/>
            <a:tailEnd/>
          </a:ln>
        </p:spPr>
      </p:pic>
      <p:sp>
        <p:nvSpPr>
          <p:cNvPr id="66565" name="Rectangle 10"/>
          <p:cNvSpPr>
            <a:spLocks noChangeArrowheads="1"/>
          </p:cNvSpPr>
          <p:nvPr/>
        </p:nvSpPr>
        <p:spPr bwMode="auto">
          <a:xfrm>
            <a:off x="4343400" y="1143000"/>
            <a:ext cx="4191000" cy="1982788"/>
          </a:xfrm>
          <a:prstGeom prst="rect">
            <a:avLst/>
          </a:prstGeom>
          <a:noFill/>
          <a:ln w="9525">
            <a:noFill/>
            <a:miter lim="800000"/>
            <a:headEnd/>
            <a:tailEnd/>
          </a:ln>
        </p:spPr>
        <p:txBody>
          <a:bodyPr>
            <a:spAutoFit/>
          </a:bodyPr>
          <a:lstStyle/>
          <a:p>
            <a:pPr lvl="1" eaLnBrk="0" hangingPunct="0"/>
            <a:r>
              <a:rPr lang="en-US" sz="2800" i="1"/>
              <a:t>College of San Mateo</a:t>
            </a:r>
          </a:p>
          <a:p>
            <a:pPr lvl="1" eaLnBrk="0" hangingPunct="0"/>
            <a:endParaRPr lang="en-US" sz="2000" i="1"/>
          </a:p>
          <a:p>
            <a:pPr lvl="1" eaLnBrk="0" hangingPunct="0"/>
            <a:r>
              <a:rPr lang="en-US" sz="2800" i="1"/>
              <a:t>Canada College</a:t>
            </a:r>
          </a:p>
          <a:p>
            <a:pPr lvl="1" eaLnBrk="0" hangingPunct="0"/>
            <a:endParaRPr lang="en-US" sz="2000" i="1"/>
          </a:p>
          <a:p>
            <a:pPr lvl="1" eaLnBrk="0" hangingPunct="0"/>
            <a:r>
              <a:rPr lang="en-US" sz="2800" i="1"/>
              <a:t>Skyline College</a:t>
            </a:r>
          </a:p>
        </p:txBody>
      </p:sp>
      <p:pic>
        <p:nvPicPr>
          <p:cNvPr id="66566" name="Picture 13"/>
          <p:cNvPicPr>
            <a:picLocks noChangeAspect="1"/>
          </p:cNvPicPr>
          <p:nvPr/>
        </p:nvPicPr>
        <p:blipFill>
          <a:blip r:embed="rId3"/>
          <a:srcRect/>
          <a:stretch>
            <a:fillRect/>
          </a:stretch>
        </p:blipFill>
        <p:spPr bwMode="auto">
          <a:xfrm>
            <a:off x="152400" y="1219200"/>
            <a:ext cx="2743200" cy="1931988"/>
          </a:xfrm>
          <a:prstGeom prst="rect">
            <a:avLst/>
          </a:prstGeom>
          <a:noFill/>
          <a:ln w="9525">
            <a:noFill/>
            <a:miter lim="800000"/>
            <a:headEnd/>
            <a:tailEnd/>
          </a:ln>
        </p:spPr>
      </p:pic>
      <p:pic>
        <p:nvPicPr>
          <p:cNvPr id="66567" name="Picture 12"/>
          <p:cNvPicPr>
            <a:picLocks noChangeAspect="1"/>
          </p:cNvPicPr>
          <p:nvPr/>
        </p:nvPicPr>
        <p:blipFill>
          <a:blip r:embed="rId4"/>
          <a:srcRect/>
          <a:stretch>
            <a:fillRect/>
          </a:stretch>
        </p:blipFill>
        <p:spPr bwMode="auto">
          <a:xfrm>
            <a:off x="2438400" y="2286000"/>
            <a:ext cx="2362200" cy="1574800"/>
          </a:xfrm>
          <a:prstGeom prst="rect">
            <a:avLst/>
          </a:prstGeom>
          <a:noFill/>
          <a:ln w="9525">
            <a:noFill/>
            <a:miter lim="800000"/>
            <a:headEnd/>
            <a:tailEnd/>
          </a:ln>
        </p:spPr>
      </p:pic>
      <p:pic>
        <p:nvPicPr>
          <p:cNvPr id="66569" name="Picture 9"/>
          <p:cNvPicPr>
            <a:picLocks noChangeAspect="1" noChangeArrowheads="1"/>
          </p:cNvPicPr>
          <p:nvPr/>
        </p:nvPicPr>
        <p:blipFill>
          <a:blip r:embed="rId5"/>
          <a:srcRect/>
          <a:stretch>
            <a:fillRect/>
          </a:stretch>
        </p:blipFill>
        <p:spPr bwMode="auto">
          <a:xfrm>
            <a:off x="685800" y="4524375"/>
            <a:ext cx="6608763" cy="2333625"/>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2"/>
          </p:nvPr>
        </p:nvSpPr>
        <p:spPr/>
        <p:txBody>
          <a:bodyPr/>
          <a:lstStyle/>
          <a:p>
            <a:pPr>
              <a:defRPr/>
            </a:pPr>
            <a:fld id="{6F316747-4D4F-48B3-9995-3A495A33987D}" type="datetime1">
              <a:rPr lang="en-US"/>
              <a:pPr>
                <a:defRPr/>
              </a:pPr>
              <a:t>9/27/2011</a:t>
            </a:fld>
            <a:endParaRPr lang="en-US"/>
          </a:p>
        </p:txBody>
      </p:sp>
      <p:sp>
        <p:nvSpPr>
          <p:cNvPr id="43010"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5000" b="1" smtClean="0">
                <a:solidFill>
                  <a:srgbClr val="053F4B"/>
                </a:solidFill>
                <a:effectLst>
                  <a:outerShdw blurRad="38100" dist="38100" dir="2700000" algn="tl">
                    <a:srgbClr val="C0C0C0"/>
                  </a:outerShdw>
                </a:effectLst>
              </a:rPr>
              <a:t>The Admission Process</a:t>
            </a:r>
          </a:p>
        </p:txBody>
      </p:sp>
      <p:sp>
        <p:nvSpPr>
          <p:cNvPr id="43011" name="Rectangle 3"/>
          <p:cNvSpPr>
            <a:spLocks noGrp="1"/>
          </p:cNvSpPr>
          <p:nvPr>
            <p:ph type="body" idx="4294967295"/>
          </p:nvPr>
        </p:nvSpPr>
        <p:spPr/>
        <p:txBody>
          <a:bodyPr/>
          <a:lstStyle/>
          <a:p>
            <a:pPr eaLnBrk="1" hangingPunct="1">
              <a:defRPr/>
            </a:pPr>
            <a:r>
              <a:rPr lang="en-US" sz="2800" smtClean="0">
                <a:effectLst>
                  <a:outerShdw blurRad="38100" dist="38100" dir="2700000" algn="tl">
                    <a:srgbClr val="C0C0C0"/>
                  </a:outerShdw>
                </a:effectLst>
              </a:rPr>
              <a:t>Application for admission </a:t>
            </a:r>
            <a:r>
              <a:rPr lang="en-US" sz="2800" b="1" smtClean="0">
                <a:effectLst>
                  <a:outerShdw blurRad="38100" dist="38100" dir="2700000" algn="tl">
                    <a:srgbClr val="C0C0C0"/>
                  </a:outerShdw>
                </a:effectLst>
              </a:rPr>
              <a:t>- </a:t>
            </a:r>
            <a:r>
              <a:rPr lang="en-US" sz="2800" b="1" smtClean="0">
                <a:solidFill>
                  <a:srgbClr val="00FFCC"/>
                </a:solidFill>
                <a:effectLst>
                  <a:outerShdw blurRad="38100" dist="38100" dir="2700000" algn="tl">
                    <a:srgbClr val="C0C0C0"/>
                  </a:outerShdw>
                </a:effectLst>
              </a:rPr>
              <a:t>Top 100%</a:t>
            </a:r>
            <a:r>
              <a:rPr lang="en-US" sz="2800" b="1" smtClean="0">
                <a:effectLst>
                  <a:outerShdw blurRad="38100" dist="38100" dir="2700000" algn="tl">
                    <a:srgbClr val="C0C0C0"/>
                  </a:outerShdw>
                </a:effectLst>
              </a:rPr>
              <a:t> </a:t>
            </a:r>
          </a:p>
          <a:p>
            <a:pPr lvl="1" eaLnBrk="1" hangingPunct="1">
              <a:defRPr/>
            </a:pPr>
            <a:r>
              <a:rPr lang="en-US" sz="2800" b="1" smtClean="0">
                <a:effectLst>
                  <a:outerShdw blurRad="38100" dist="38100" dir="2700000" algn="tl">
                    <a:srgbClr val="C0C0C0"/>
                  </a:outerShdw>
                </a:effectLst>
                <a:hlinkClick r:id="rId2"/>
              </a:rPr>
              <a:t>http://cccapply.org/</a:t>
            </a:r>
            <a:r>
              <a:rPr lang="en-US" sz="2800" smtClean="0"/>
              <a:t> </a:t>
            </a:r>
            <a:endParaRPr lang="en-US" sz="2800" b="1" smtClean="0">
              <a:effectLst>
                <a:outerShdw blurRad="38100" dist="38100" dir="2700000" algn="tl">
                  <a:srgbClr val="C0C0C0"/>
                </a:outerShdw>
              </a:effectLst>
            </a:endParaRPr>
          </a:p>
          <a:p>
            <a:pPr eaLnBrk="1" hangingPunct="1">
              <a:defRPr/>
            </a:pPr>
            <a:r>
              <a:rPr lang="en-US" sz="2800" smtClean="0">
                <a:effectLst>
                  <a:outerShdw blurRad="38100" dist="38100" dir="2700000" algn="tl">
                    <a:srgbClr val="C0C0C0"/>
                  </a:outerShdw>
                </a:effectLst>
              </a:rPr>
              <a:t>Placement Tests</a:t>
            </a:r>
          </a:p>
          <a:p>
            <a:pPr eaLnBrk="1" hangingPunct="1">
              <a:defRPr/>
            </a:pPr>
            <a:r>
              <a:rPr lang="en-US" sz="2800" smtClean="0">
                <a:effectLst>
                  <a:outerShdw blurRad="38100" dist="38100" dir="2700000" algn="tl">
                    <a:srgbClr val="C0C0C0"/>
                  </a:outerShdw>
                </a:effectLst>
              </a:rPr>
              <a:t>Orientation</a:t>
            </a:r>
          </a:p>
          <a:p>
            <a:pPr eaLnBrk="1" hangingPunct="1">
              <a:defRPr/>
            </a:pPr>
            <a:r>
              <a:rPr lang="en-US" sz="2800" smtClean="0">
                <a:effectLst>
                  <a:outerShdw blurRad="38100" dist="38100" dir="2700000" algn="tl">
                    <a:srgbClr val="C0C0C0"/>
                  </a:outerShdw>
                </a:effectLst>
              </a:rPr>
              <a:t>Counseling Assistance</a:t>
            </a:r>
          </a:p>
          <a:p>
            <a:pPr lvl="1" eaLnBrk="1" hangingPunct="1">
              <a:buFont typeface="Wingdings" pitchFamily="2" charset="2"/>
              <a:buChar char="Ø"/>
              <a:defRPr/>
            </a:pPr>
            <a:r>
              <a:rPr lang="en-US" sz="2800" smtClean="0">
                <a:effectLst>
                  <a:outerShdw blurRad="38100" dist="38100" dir="2700000" algn="tl">
                    <a:srgbClr val="C0C0C0"/>
                  </a:outerShdw>
                </a:effectLst>
              </a:rPr>
              <a:t>Course Selection, Major Exploration, </a:t>
            </a:r>
          </a:p>
          <a:p>
            <a:pPr lvl="1" eaLnBrk="1" hangingPunct="1">
              <a:buFont typeface="Wingdings" pitchFamily="2" charset="2"/>
              <a:buChar char="Ø"/>
              <a:defRPr/>
            </a:pPr>
            <a:r>
              <a:rPr lang="en-US" sz="2800" smtClean="0">
                <a:effectLst>
                  <a:outerShdw blurRad="38100" dist="38100" dir="2700000" algn="tl">
                    <a:srgbClr val="C0C0C0"/>
                  </a:outerShdw>
                </a:effectLst>
              </a:rPr>
              <a:t>Transfer Information</a:t>
            </a:r>
          </a:p>
          <a:p>
            <a:pPr lvl="1" eaLnBrk="1" hangingPunct="1">
              <a:buFont typeface="Wingdings" pitchFamily="2" charset="2"/>
              <a:buChar char="Ø"/>
              <a:defRPr/>
            </a:pPr>
            <a:r>
              <a:rPr lang="en-US" sz="2800" smtClean="0">
                <a:effectLst>
                  <a:outerShdw blurRad="38100" dist="38100" dir="2700000" algn="tl">
                    <a:srgbClr val="C0C0C0"/>
                  </a:outerShdw>
                </a:effectLst>
              </a:rPr>
              <a:t>Support Services</a:t>
            </a:r>
          </a:p>
          <a:p>
            <a:pPr eaLnBrk="1" hangingPunct="1">
              <a:defRPr/>
            </a:pPr>
            <a:r>
              <a:rPr lang="en-US" sz="2800" smtClean="0">
                <a:effectLst>
                  <a:outerShdw blurRad="38100" dist="38100" dir="2700000" algn="tl">
                    <a:srgbClr val="C0C0C0"/>
                  </a:outerShdw>
                </a:effectLst>
              </a:rPr>
              <a:t>Online Registration</a:t>
            </a:r>
          </a:p>
          <a:p>
            <a:pPr>
              <a:defRPr/>
            </a:pPr>
            <a:endParaRPr lang="en-US" sz="280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3"/>
          <p:cNvSpPr>
            <a:spLocks noGrp="1"/>
          </p:cNvSpPr>
          <p:nvPr>
            <p:ph type="dt" sz="quarter" idx="12"/>
          </p:nvPr>
        </p:nvSpPr>
        <p:spPr/>
        <p:txBody>
          <a:bodyPr/>
          <a:lstStyle/>
          <a:p>
            <a:pPr>
              <a:defRPr/>
            </a:pPr>
            <a:fld id="{3CE2DDBB-E05A-4DDE-8DDC-B355C4FD4498}" type="datetime1">
              <a:rPr lang="en-US"/>
              <a:pPr>
                <a:defRPr/>
              </a:pPr>
              <a:t>9/27/2011</a:t>
            </a:fld>
            <a:endParaRPr lang="en-US"/>
          </a:p>
        </p:txBody>
      </p:sp>
      <p:sp>
        <p:nvSpPr>
          <p:cNvPr id="50178" name="Rectangle 2"/>
          <p:cNvSpPr>
            <a:spLocks noGrp="1"/>
          </p:cNvSpPr>
          <p:nvPr>
            <p:ph type="title" idx="4294967295"/>
          </p:nvPr>
        </p:nvSpPr>
        <p:spPr bwMode="auto"/>
        <p:txBody>
          <a:bodyPr wrap="square" numCol="1" anchorCtr="0" compatLnSpc="1">
            <a:prstTxWarp prst="textNoShape">
              <a:avLst/>
            </a:prstTxWarp>
          </a:bodyPr>
          <a:lstStyle/>
          <a:p>
            <a:pPr>
              <a:defRPr/>
            </a:pPr>
            <a:r>
              <a:rPr lang="en-US" smtClean="0"/>
              <a:t>Transfer</a:t>
            </a:r>
          </a:p>
        </p:txBody>
      </p:sp>
      <p:sp>
        <p:nvSpPr>
          <p:cNvPr id="50179" name="Rectangle 3"/>
          <p:cNvSpPr>
            <a:spLocks noGrp="1"/>
          </p:cNvSpPr>
          <p:nvPr>
            <p:ph type="body" idx="4294967295"/>
          </p:nvPr>
        </p:nvSpPr>
        <p:spPr/>
        <p:txBody>
          <a:bodyPr/>
          <a:lstStyle/>
          <a:p>
            <a:pPr eaLnBrk="1" hangingPunct="1">
              <a:defRPr/>
            </a:pPr>
            <a:r>
              <a:rPr lang="en-US" b="1" smtClean="0">
                <a:solidFill>
                  <a:srgbClr val="00FFCC"/>
                </a:solidFill>
                <a:effectLst>
                  <a:outerShdw blurRad="38100" dist="38100" dir="2700000" algn="tl">
                    <a:srgbClr val="C0C0C0"/>
                  </a:outerShdw>
                </a:effectLst>
              </a:rPr>
              <a:t>Benefits:</a:t>
            </a:r>
          </a:p>
          <a:p>
            <a:pPr lvl="1" eaLnBrk="1" hangingPunct="1">
              <a:buFont typeface="Wingdings" pitchFamily="2" charset="2"/>
              <a:buChar char="Ø"/>
              <a:defRPr/>
            </a:pPr>
            <a:r>
              <a:rPr lang="en-US" sz="2100" smtClean="0">
                <a:effectLst>
                  <a:outerShdw blurRad="38100" dist="38100" dir="2700000" algn="tl">
                    <a:srgbClr val="C0C0C0"/>
                  </a:outerShdw>
                </a:effectLst>
              </a:rPr>
              <a:t>Complete the same course requirements as freshmen and sophomores at a university</a:t>
            </a:r>
          </a:p>
          <a:p>
            <a:pPr eaLnBrk="1" hangingPunct="1">
              <a:defRPr/>
            </a:pPr>
            <a:r>
              <a:rPr lang="en-US" sz="3200" smtClean="0">
                <a:effectLst>
                  <a:outerShdw blurRad="38100" dist="38100" dir="2700000" algn="tl">
                    <a:srgbClr val="C0C0C0"/>
                  </a:outerShdw>
                </a:effectLst>
              </a:rPr>
              <a:t>To transfer: </a:t>
            </a:r>
            <a:r>
              <a:rPr lang="en-US" sz="3200" smtClean="0">
                <a:solidFill>
                  <a:schemeClr val="hlink"/>
                </a:solidFill>
                <a:effectLst>
                  <a:outerShdw blurRad="38100" dist="38100" dir="2700000" algn="tl">
                    <a:srgbClr val="C0C0C0"/>
                  </a:outerShdw>
                </a:effectLst>
              </a:rPr>
              <a:t>complete the equivalent to the universities freshmen and sophomore years at a local community college,</a:t>
            </a:r>
            <a:r>
              <a:rPr lang="en-US" sz="3200" smtClean="0">
                <a:effectLst>
                  <a:outerShdw blurRad="38100" dist="38100" dir="2700000" algn="tl">
                    <a:srgbClr val="C0C0C0"/>
                  </a:outerShdw>
                </a:effectLst>
              </a:rPr>
              <a:t> so they can </a:t>
            </a:r>
            <a:r>
              <a:rPr lang="en-US" sz="3200" i="1" smtClean="0">
                <a:effectLst>
                  <a:outerShdw blurRad="38100" dist="38100" dir="2700000" algn="tl">
                    <a:srgbClr val="C0C0C0"/>
                  </a:outerShdw>
                </a:effectLst>
              </a:rPr>
              <a:t>transfer as a junior to a university.</a:t>
            </a:r>
          </a:p>
          <a:p>
            <a:pPr lvl="1" eaLnBrk="1" hangingPunct="1">
              <a:buFont typeface="Wingdings" pitchFamily="2" charset="2"/>
              <a:buChar char="Ø"/>
              <a:defRPr/>
            </a:pPr>
            <a:endParaRPr lang="en-US" sz="2100" smtClean="0">
              <a:effectLst>
                <a:outerShdw blurRad="38100" dist="38100" dir="2700000" algn="tl">
                  <a:srgbClr val="C0C0C0"/>
                </a:outerShdw>
              </a:effectLst>
            </a:endParaRPr>
          </a:p>
          <a:p>
            <a:pPr lvl="1" eaLnBrk="1" hangingPunct="1">
              <a:buFont typeface="Wingdings" pitchFamily="2" charset="2"/>
              <a:buChar char="Ø"/>
              <a:defRPr/>
            </a:pPr>
            <a:endParaRPr lang="en-US" sz="2100" smtClean="0">
              <a:effectLst>
                <a:outerShdw blurRad="38100" dist="38100" dir="2700000" algn="tl">
                  <a:srgbClr val="C0C0C0"/>
                </a:outerShdw>
              </a:effectLst>
            </a:endParaRPr>
          </a:p>
        </p:txBody>
      </p:sp>
      <p:pic>
        <p:nvPicPr>
          <p:cNvPr id="68612" name="Picture 5" descr="California Golden Bears">
            <a:hlinkClick r:id="rId2"/>
          </p:cNvPr>
          <p:cNvPicPr>
            <a:picLocks noChangeAspect="1" noChangeArrowheads="1"/>
          </p:cNvPicPr>
          <p:nvPr/>
        </p:nvPicPr>
        <p:blipFill>
          <a:blip r:embed="rId3"/>
          <a:srcRect/>
          <a:stretch>
            <a:fillRect/>
          </a:stretch>
        </p:blipFill>
        <p:spPr bwMode="auto">
          <a:xfrm>
            <a:off x="381000" y="4800600"/>
            <a:ext cx="1143000" cy="857250"/>
          </a:xfrm>
          <a:prstGeom prst="rect">
            <a:avLst/>
          </a:prstGeom>
          <a:noFill/>
          <a:ln w="9525">
            <a:noFill/>
            <a:miter lim="800000"/>
            <a:headEnd/>
            <a:tailEnd/>
          </a:ln>
        </p:spPr>
      </p:pic>
      <p:pic>
        <p:nvPicPr>
          <p:cNvPr id="68613" name="Picture 7" descr="UCLA Bruins">
            <a:hlinkClick r:id="rId4"/>
          </p:cNvPr>
          <p:cNvPicPr>
            <a:picLocks noChangeAspect="1" noChangeArrowheads="1"/>
          </p:cNvPicPr>
          <p:nvPr/>
        </p:nvPicPr>
        <p:blipFill>
          <a:blip r:embed="rId5"/>
          <a:srcRect/>
          <a:stretch>
            <a:fillRect/>
          </a:stretch>
        </p:blipFill>
        <p:spPr bwMode="auto">
          <a:xfrm>
            <a:off x="1676400" y="4800600"/>
            <a:ext cx="1143000" cy="857250"/>
          </a:xfrm>
          <a:prstGeom prst="rect">
            <a:avLst/>
          </a:prstGeom>
          <a:noFill/>
          <a:ln w="9525">
            <a:noFill/>
            <a:miter lim="800000"/>
            <a:headEnd/>
            <a:tailEnd/>
          </a:ln>
        </p:spPr>
      </p:pic>
      <p:pic>
        <p:nvPicPr>
          <p:cNvPr id="68614" name="Picture 9" descr="San Jose State Spartans">
            <a:hlinkClick r:id="rId6"/>
          </p:cNvPr>
          <p:cNvPicPr>
            <a:picLocks noChangeAspect="1" noChangeArrowheads="1"/>
          </p:cNvPicPr>
          <p:nvPr/>
        </p:nvPicPr>
        <p:blipFill>
          <a:blip r:embed="rId7"/>
          <a:srcRect/>
          <a:stretch>
            <a:fillRect/>
          </a:stretch>
        </p:blipFill>
        <p:spPr bwMode="auto">
          <a:xfrm>
            <a:off x="3657600" y="762000"/>
            <a:ext cx="1143000" cy="857250"/>
          </a:xfrm>
          <a:prstGeom prst="rect">
            <a:avLst/>
          </a:prstGeom>
          <a:noFill/>
          <a:ln w="9525">
            <a:noFill/>
            <a:miter lim="800000"/>
            <a:headEnd/>
            <a:tailEnd/>
          </a:ln>
        </p:spPr>
      </p:pic>
      <p:pic>
        <p:nvPicPr>
          <p:cNvPr id="68615" name="Picture 19" descr="Cal Poly Mustangs">
            <a:hlinkClick r:id="rId8"/>
          </p:cNvPr>
          <p:cNvPicPr>
            <a:picLocks noChangeAspect="1" noChangeArrowheads="1"/>
          </p:cNvPicPr>
          <p:nvPr/>
        </p:nvPicPr>
        <p:blipFill>
          <a:blip r:embed="rId9"/>
          <a:srcRect/>
          <a:stretch>
            <a:fillRect/>
          </a:stretch>
        </p:blipFill>
        <p:spPr bwMode="auto">
          <a:xfrm>
            <a:off x="5181600" y="762000"/>
            <a:ext cx="1219200" cy="914400"/>
          </a:xfrm>
          <a:prstGeom prst="rect">
            <a:avLst/>
          </a:prstGeom>
          <a:noFill/>
          <a:ln w="9525">
            <a:noFill/>
            <a:miter lim="800000"/>
            <a:headEnd/>
            <a:tailEnd/>
          </a:ln>
        </p:spPr>
      </p:pic>
      <p:pic>
        <p:nvPicPr>
          <p:cNvPr id="68616" name="Picture 11" descr="San Francisco Dons">
            <a:hlinkClick r:id="rId10"/>
          </p:cNvPr>
          <p:cNvPicPr>
            <a:picLocks noChangeAspect="1" noChangeArrowheads="1"/>
          </p:cNvPicPr>
          <p:nvPr/>
        </p:nvPicPr>
        <p:blipFill>
          <a:blip r:embed="rId11"/>
          <a:srcRect/>
          <a:stretch>
            <a:fillRect/>
          </a:stretch>
        </p:blipFill>
        <p:spPr bwMode="auto">
          <a:xfrm>
            <a:off x="3048000" y="4724400"/>
            <a:ext cx="1295400" cy="971550"/>
          </a:xfrm>
          <a:prstGeom prst="rect">
            <a:avLst/>
          </a:prstGeom>
          <a:noFill/>
          <a:ln w="9525">
            <a:noFill/>
            <a:miter lim="800000"/>
            <a:headEnd/>
            <a:tailEnd/>
          </a:ln>
        </p:spPr>
      </p:pic>
      <p:pic>
        <p:nvPicPr>
          <p:cNvPr id="68617" name="Picture 17" descr="UC-Irvine Anteaters">
            <a:hlinkClick r:id="rId12"/>
          </p:cNvPr>
          <p:cNvPicPr>
            <a:picLocks noChangeAspect="1" noChangeArrowheads="1"/>
          </p:cNvPicPr>
          <p:nvPr/>
        </p:nvPicPr>
        <p:blipFill>
          <a:blip r:embed="rId13"/>
          <a:srcRect/>
          <a:stretch>
            <a:fillRect/>
          </a:stretch>
        </p:blipFill>
        <p:spPr bwMode="auto">
          <a:xfrm>
            <a:off x="4572000" y="4724400"/>
            <a:ext cx="1219200" cy="914400"/>
          </a:xfrm>
          <a:prstGeom prst="rect">
            <a:avLst/>
          </a:prstGeom>
          <a:noFill/>
          <a:ln w="9525">
            <a:noFill/>
            <a:miter lim="800000"/>
            <a:headEnd/>
            <a:tailEnd/>
          </a:ln>
        </p:spPr>
      </p:pic>
      <p:pic>
        <p:nvPicPr>
          <p:cNvPr id="68618" name="Picture 32" descr="sfsu">
            <a:hlinkClick r:id="rId14"/>
          </p:cNvPr>
          <p:cNvPicPr>
            <a:picLocks noChangeAspect="1" noChangeArrowheads="1"/>
          </p:cNvPicPr>
          <p:nvPr/>
        </p:nvPicPr>
        <p:blipFill>
          <a:blip r:embed="rId15"/>
          <a:srcRect/>
          <a:stretch>
            <a:fillRect/>
          </a:stretch>
        </p:blipFill>
        <p:spPr bwMode="auto">
          <a:xfrm>
            <a:off x="5943600" y="4876800"/>
            <a:ext cx="1333500" cy="865188"/>
          </a:xfrm>
          <a:prstGeom prst="rect">
            <a:avLst/>
          </a:prstGeom>
          <a:noFill/>
          <a:ln w="9525">
            <a:noFill/>
            <a:miter lim="800000"/>
            <a:headEnd/>
            <a:tailEnd/>
          </a:ln>
        </p:spPr>
      </p:pic>
      <p:pic>
        <p:nvPicPr>
          <p:cNvPr id="68619" name="Picture 21" descr="Stanford Cardinal">
            <a:hlinkClick r:id="rId16"/>
          </p:cNvPr>
          <p:cNvPicPr>
            <a:picLocks noChangeAspect="1" noChangeArrowheads="1"/>
          </p:cNvPicPr>
          <p:nvPr/>
        </p:nvPicPr>
        <p:blipFill>
          <a:blip r:embed="rId17"/>
          <a:srcRect/>
          <a:stretch>
            <a:fillRect/>
          </a:stretch>
        </p:blipFill>
        <p:spPr bwMode="auto">
          <a:xfrm>
            <a:off x="914400" y="5715000"/>
            <a:ext cx="1219200" cy="914400"/>
          </a:xfrm>
          <a:prstGeom prst="rect">
            <a:avLst/>
          </a:prstGeom>
          <a:noFill/>
          <a:ln w="9525">
            <a:noFill/>
            <a:miter lim="800000"/>
            <a:headEnd/>
            <a:tailEnd/>
          </a:ln>
        </p:spPr>
      </p:pic>
      <p:pic>
        <p:nvPicPr>
          <p:cNvPr id="68620" name="Picture 15" descr="UC-Santa Barbara Gauchos">
            <a:hlinkClick r:id="rId18"/>
          </p:cNvPr>
          <p:cNvPicPr>
            <a:picLocks noChangeAspect="1" noChangeArrowheads="1"/>
          </p:cNvPicPr>
          <p:nvPr/>
        </p:nvPicPr>
        <p:blipFill>
          <a:blip r:embed="rId19"/>
          <a:srcRect/>
          <a:stretch>
            <a:fillRect/>
          </a:stretch>
        </p:blipFill>
        <p:spPr bwMode="auto">
          <a:xfrm>
            <a:off x="2514600" y="5715000"/>
            <a:ext cx="1219200" cy="914400"/>
          </a:xfrm>
          <a:prstGeom prst="rect">
            <a:avLst/>
          </a:prstGeom>
          <a:noFill/>
          <a:ln w="9525">
            <a:noFill/>
            <a:miter lim="800000"/>
            <a:headEnd/>
            <a:tailEnd/>
          </a:ln>
        </p:spPr>
      </p:pic>
      <p:pic>
        <p:nvPicPr>
          <p:cNvPr id="68621" name="Picture 23" descr="Saint Mary's Gaels">
            <a:hlinkClick r:id="rId20"/>
          </p:cNvPr>
          <p:cNvPicPr>
            <a:picLocks noChangeAspect="1" noChangeArrowheads="1"/>
          </p:cNvPicPr>
          <p:nvPr/>
        </p:nvPicPr>
        <p:blipFill>
          <a:blip r:embed="rId21"/>
          <a:srcRect/>
          <a:stretch>
            <a:fillRect/>
          </a:stretch>
        </p:blipFill>
        <p:spPr bwMode="auto">
          <a:xfrm>
            <a:off x="4038600" y="5715000"/>
            <a:ext cx="1219200" cy="914400"/>
          </a:xfrm>
          <a:prstGeom prst="rect">
            <a:avLst/>
          </a:prstGeom>
          <a:noFill/>
          <a:ln w="9525">
            <a:noFill/>
            <a:miter lim="800000"/>
            <a:headEnd/>
            <a:tailEnd/>
          </a:ln>
        </p:spPr>
      </p:pic>
      <p:pic>
        <p:nvPicPr>
          <p:cNvPr id="68622" name="Picture 35" descr="USC Trojans">
            <a:hlinkClick r:id="rId22"/>
          </p:cNvPr>
          <p:cNvPicPr>
            <a:picLocks noChangeAspect="1" noChangeArrowheads="1"/>
          </p:cNvPicPr>
          <p:nvPr/>
        </p:nvPicPr>
        <p:blipFill>
          <a:blip r:embed="rId23"/>
          <a:srcRect/>
          <a:stretch>
            <a:fillRect/>
          </a:stretch>
        </p:blipFill>
        <p:spPr bwMode="auto">
          <a:xfrm>
            <a:off x="6019800" y="5638800"/>
            <a:ext cx="1295400" cy="97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2"/>
          </p:nvPr>
        </p:nvSpPr>
        <p:spPr/>
        <p:txBody>
          <a:bodyPr/>
          <a:lstStyle/>
          <a:p>
            <a:pPr>
              <a:defRPr/>
            </a:pPr>
            <a:fld id="{B63B0C50-A449-4228-9C1C-F7B4FB1F0AC2}" type="datetime1">
              <a:rPr lang="en-US"/>
              <a:pPr>
                <a:defRPr/>
              </a:pPr>
              <a:t>9/27/2011</a:t>
            </a:fld>
            <a:endParaRPr lang="en-US"/>
          </a:p>
        </p:txBody>
      </p:sp>
      <p:sp>
        <p:nvSpPr>
          <p:cNvPr id="116738" name="Rectangle 2"/>
          <p:cNvSpPr>
            <a:spLocks noGrp="1"/>
          </p:cNvSpPr>
          <p:nvPr>
            <p:ph type="title"/>
          </p:nvPr>
        </p:nvSpPr>
        <p:spPr bwMode="auto">
          <a:xfrm>
            <a:off x="457200" y="274638"/>
            <a:ext cx="7620000" cy="944562"/>
          </a:xfrm>
        </p:spPr>
        <p:txBody>
          <a:bodyPr wrap="square" numCol="1" anchorCtr="0" compatLnSpc="1">
            <a:prstTxWarp prst="textNoShape">
              <a:avLst/>
            </a:prstTxWarp>
          </a:bodyPr>
          <a:lstStyle/>
          <a:p>
            <a:pPr>
              <a:defRPr/>
            </a:pPr>
            <a:r>
              <a:rPr lang="en-US" smtClean="0"/>
              <a:t>College Ambassadors </a:t>
            </a:r>
          </a:p>
        </p:txBody>
      </p:sp>
      <p:sp>
        <p:nvSpPr>
          <p:cNvPr id="21507" name="Rectangle 3"/>
          <p:cNvSpPr>
            <a:spLocks noGrp="1"/>
          </p:cNvSpPr>
          <p:nvPr>
            <p:ph type="body" idx="1"/>
          </p:nvPr>
        </p:nvSpPr>
        <p:spPr>
          <a:xfrm>
            <a:off x="457200" y="1219200"/>
            <a:ext cx="7620000" cy="457200"/>
          </a:xfrm>
        </p:spPr>
        <p:txBody>
          <a:bodyPr/>
          <a:lstStyle/>
          <a:p>
            <a:r>
              <a:rPr lang="en-US" smtClean="0"/>
              <a:t>Helping Bai share college information with Galileo students. </a:t>
            </a:r>
          </a:p>
        </p:txBody>
      </p:sp>
      <p:pic>
        <p:nvPicPr>
          <p:cNvPr id="21508" name="Picture 4"/>
          <p:cNvPicPr>
            <a:picLocks noChangeAspect="1" noChangeArrowheads="1"/>
          </p:cNvPicPr>
          <p:nvPr/>
        </p:nvPicPr>
        <p:blipFill>
          <a:blip r:embed="rId2"/>
          <a:srcRect/>
          <a:stretch>
            <a:fillRect/>
          </a:stretch>
        </p:blipFill>
        <p:spPr bwMode="auto">
          <a:xfrm>
            <a:off x="1143000" y="1752600"/>
            <a:ext cx="5819775" cy="2981325"/>
          </a:xfrm>
          <a:prstGeom prst="rect">
            <a:avLst/>
          </a:prstGeom>
          <a:noFill/>
          <a:ln w="9525">
            <a:noFill/>
            <a:miter lim="800000"/>
            <a:headEnd/>
            <a:tailEnd/>
          </a:ln>
        </p:spPr>
      </p:pic>
      <p:pic>
        <p:nvPicPr>
          <p:cNvPr id="21509" name="Picture 5"/>
          <p:cNvPicPr>
            <a:picLocks noChangeAspect="1" noChangeArrowheads="1"/>
          </p:cNvPicPr>
          <p:nvPr/>
        </p:nvPicPr>
        <p:blipFill>
          <a:blip r:embed="rId3"/>
          <a:srcRect/>
          <a:stretch>
            <a:fillRect/>
          </a:stretch>
        </p:blipFill>
        <p:spPr bwMode="auto">
          <a:xfrm>
            <a:off x="533400" y="5029200"/>
            <a:ext cx="3429000" cy="1630363"/>
          </a:xfrm>
          <a:prstGeom prst="rect">
            <a:avLst/>
          </a:prstGeom>
          <a:noFill/>
          <a:ln w="9525">
            <a:noFill/>
            <a:miter lim="800000"/>
            <a:headEnd/>
            <a:tailEnd/>
          </a:ln>
        </p:spPr>
      </p:pic>
      <p:pic>
        <p:nvPicPr>
          <p:cNvPr id="21510" name="Picture 7"/>
          <p:cNvPicPr>
            <a:picLocks noChangeAspect="1" noChangeArrowheads="1"/>
          </p:cNvPicPr>
          <p:nvPr/>
        </p:nvPicPr>
        <p:blipFill>
          <a:blip r:embed="rId4"/>
          <a:srcRect/>
          <a:stretch>
            <a:fillRect/>
          </a:stretch>
        </p:blipFill>
        <p:spPr bwMode="auto">
          <a:xfrm>
            <a:off x="7162800" y="1752600"/>
            <a:ext cx="1831975" cy="1976438"/>
          </a:xfrm>
          <a:prstGeom prst="rect">
            <a:avLst/>
          </a:prstGeom>
          <a:noFill/>
          <a:ln w="9525">
            <a:noFill/>
            <a:miter lim="800000"/>
            <a:headEnd/>
            <a:tailEnd/>
          </a:ln>
        </p:spPr>
      </p:pic>
      <p:pic>
        <p:nvPicPr>
          <p:cNvPr id="21511" name="Picture 8"/>
          <p:cNvPicPr>
            <a:picLocks noChangeAspect="1" noChangeArrowheads="1"/>
          </p:cNvPicPr>
          <p:nvPr/>
        </p:nvPicPr>
        <p:blipFill>
          <a:blip r:embed="rId5"/>
          <a:srcRect/>
          <a:stretch>
            <a:fillRect/>
          </a:stretch>
        </p:blipFill>
        <p:spPr bwMode="auto">
          <a:xfrm>
            <a:off x="4724400" y="4800600"/>
            <a:ext cx="3543300" cy="1892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2"/>
          </p:nvPr>
        </p:nvSpPr>
        <p:spPr/>
        <p:txBody>
          <a:bodyPr/>
          <a:lstStyle/>
          <a:p>
            <a:pPr>
              <a:defRPr/>
            </a:pPr>
            <a:fld id="{50760F5E-3E70-4A75-AD49-F50153443488}" type="datetime1">
              <a:rPr lang="en-US"/>
              <a:pPr>
                <a:defRPr/>
              </a:pPr>
              <a:t>9/27/2011</a:t>
            </a:fld>
            <a:endParaRPr lang="en-US"/>
          </a:p>
        </p:txBody>
      </p:sp>
      <p:sp>
        <p:nvSpPr>
          <p:cNvPr id="55298" name="Rectangle 2"/>
          <p:cNvSpPr>
            <a:spLocks noGrp="1"/>
          </p:cNvSpPr>
          <p:nvPr>
            <p:ph type="title" idx="4294967295"/>
          </p:nvPr>
        </p:nvSpPr>
        <p:spPr bwMode="auto"/>
        <p:txBody>
          <a:bodyPr wrap="square" numCol="1" anchorCtr="0" compatLnSpc="1">
            <a:prstTxWarp prst="textNoShape">
              <a:avLst/>
            </a:prstTxWarp>
          </a:bodyPr>
          <a:lstStyle/>
          <a:p>
            <a:pPr algn="ctr">
              <a:defRPr/>
            </a:pPr>
            <a:r>
              <a:rPr lang="en-US" sz="4400" b="1" smtClean="0">
                <a:solidFill>
                  <a:schemeClr val="tx1"/>
                </a:solidFill>
                <a:effectLst>
                  <a:outerShdw blurRad="38100" dist="38100" dir="2700000" algn="tl">
                    <a:srgbClr val="C0C0C0"/>
                  </a:outerShdw>
                </a:effectLst>
              </a:rPr>
              <a:t>Admission Criteria for Transferring Juniors</a:t>
            </a:r>
          </a:p>
        </p:txBody>
      </p:sp>
      <p:sp>
        <p:nvSpPr>
          <p:cNvPr id="55299" name="Rectangle 3"/>
          <p:cNvSpPr>
            <a:spLocks noGrp="1"/>
          </p:cNvSpPr>
          <p:nvPr>
            <p:ph type="body" idx="4294967295"/>
          </p:nvPr>
        </p:nvSpPr>
        <p:spPr/>
        <p:txBody>
          <a:bodyPr/>
          <a:lstStyle/>
          <a:p>
            <a:pPr eaLnBrk="1" hangingPunct="1">
              <a:buFont typeface="Arial" charset="0"/>
              <a:buNone/>
            </a:pPr>
            <a:r>
              <a:rPr lang="en-US" sz="2400" b="1" smtClean="0">
                <a:effectLst>
                  <a:outerShdw blurRad="38100" dist="38100" dir="2700000" algn="tl">
                    <a:srgbClr val="C0C0C0"/>
                  </a:outerShdw>
                </a:effectLst>
              </a:rPr>
              <a:t>To enter all UC’s, CSU’s, </a:t>
            </a:r>
          </a:p>
          <a:p>
            <a:pPr eaLnBrk="1" hangingPunct="1">
              <a:buFont typeface="Arial" charset="0"/>
              <a:buNone/>
            </a:pPr>
            <a:r>
              <a:rPr lang="en-US" sz="2400" b="1" smtClean="0">
                <a:effectLst>
                  <a:outerShdw blurRad="38100" dist="38100" dir="2700000" algn="tl">
                    <a:srgbClr val="C0C0C0"/>
                  </a:outerShdw>
                </a:effectLst>
              </a:rPr>
              <a:t>and most private universities</a:t>
            </a:r>
          </a:p>
          <a:p>
            <a:pPr algn="ctr" eaLnBrk="1" hangingPunct="1">
              <a:buFont typeface="Arial" charset="0"/>
              <a:buNone/>
            </a:pPr>
            <a:endParaRPr lang="en-US" sz="2400" smtClean="0">
              <a:effectLst>
                <a:outerShdw blurRad="38100" dist="38100" dir="2700000" algn="tl">
                  <a:srgbClr val="C0C0C0"/>
                </a:outerShdw>
              </a:effectLst>
            </a:endParaRPr>
          </a:p>
          <a:p>
            <a:pPr eaLnBrk="1" hangingPunct="1"/>
            <a:r>
              <a:rPr lang="en-US" sz="2400" smtClean="0">
                <a:solidFill>
                  <a:schemeClr val="hlink"/>
                </a:solidFill>
                <a:effectLst>
                  <a:outerShdw blurRad="38100" dist="38100" dir="2700000" algn="tl">
                    <a:srgbClr val="C0C0C0"/>
                  </a:outerShdw>
                </a:effectLst>
              </a:rPr>
              <a:t>Community College GPA</a:t>
            </a:r>
            <a:r>
              <a:rPr lang="en-US" sz="2400" smtClean="0">
                <a:effectLst>
                  <a:outerShdw blurRad="38100" dist="38100" dir="2700000" algn="tl">
                    <a:srgbClr val="C0C0C0"/>
                  </a:outerShdw>
                </a:effectLst>
              </a:rPr>
              <a:t>, not High School GPA</a:t>
            </a:r>
          </a:p>
          <a:p>
            <a:pPr eaLnBrk="1" hangingPunct="1"/>
            <a:endParaRPr lang="en-US" sz="2400" smtClean="0">
              <a:effectLst>
                <a:outerShdw blurRad="38100" dist="38100" dir="2700000" algn="tl">
                  <a:srgbClr val="C0C0C0"/>
                </a:outerShdw>
              </a:effectLst>
            </a:endParaRPr>
          </a:p>
          <a:p>
            <a:pPr eaLnBrk="1" hangingPunct="1"/>
            <a:r>
              <a:rPr lang="en-US" sz="2400" smtClean="0">
                <a:solidFill>
                  <a:schemeClr val="hlink"/>
                </a:solidFill>
                <a:effectLst>
                  <a:outerShdw blurRad="38100" dist="38100" dir="2700000" algn="tl">
                    <a:srgbClr val="C0C0C0"/>
                  </a:outerShdw>
                </a:effectLst>
              </a:rPr>
              <a:t>No ACT, SAT</a:t>
            </a:r>
            <a:r>
              <a:rPr lang="en-US" sz="2400" smtClean="0">
                <a:effectLst>
                  <a:outerShdw blurRad="38100" dist="38100" dir="2700000" algn="tl">
                    <a:srgbClr val="C0C0C0"/>
                  </a:outerShdw>
                </a:effectLst>
              </a:rPr>
              <a:t>, or even an “Eligibility Index”</a:t>
            </a:r>
          </a:p>
          <a:p>
            <a:pPr eaLnBrk="1" hangingPunct="1"/>
            <a:endParaRPr lang="en-US" sz="2400" smtClean="0">
              <a:effectLst>
                <a:outerShdw blurRad="38100" dist="38100" dir="2700000" algn="tl">
                  <a:srgbClr val="C0C0C0"/>
                </a:outerShdw>
              </a:effectLst>
            </a:endParaRPr>
          </a:p>
          <a:p>
            <a:pPr eaLnBrk="1" hangingPunct="1"/>
            <a:r>
              <a:rPr lang="en-US" sz="2400" smtClean="0">
                <a:solidFill>
                  <a:schemeClr val="hlink"/>
                </a:solidFill>
                <a:effectLst>
                  <a:outerShdw blurRad="38100" dist="38100" dir="2700000" algn="tl">
                    <a:srgbClr val="C0C0C0"/>
                  </a:outerShdw>
                </a:effectLst>
              </a:rPr>
              <a:t>Community College course work</a:t>
            </a:r>
            <a:r>
              <a:rPr lang="en-US" sz="2400" smtClean="0">
                <a:effectLst>
                  <a:outerShdw blurRad="38100" dist="38100" dir="2700000" algn="tl">
                    <a:srgbClr val="C0C0C0"/>
                  </a:outerShdw>
                </a:effectLst>
              </a:rPr>
              <a:t> – Both general education &amp; major requirements</a:t>
            </a:r>
          </a:p>
          <a:p>
            <a:pPr eaLnBrk="1" hangingPunct="1"/>
            <a:endParaRPr lang="en-US" sz="2400" smtClean="0">
              <a:effectLst>
                <a:outerShdw blurRad="38100" dist="38100" dir="2700000" algn="tl">
                  <a:srgbClr val="C0C0C0"/>
                </a:outerShdw>
              </a:effectLst>
            </a:endParaRPr>
          </a:p>
          <a:p>
            <a:pPr eaLnBrk="1" hangingPunct="1"/>
            <a:r>
              <a:rPr lang="en-US" sz="2400" smtClean="0">
                <a:solidFill>
                  <a:schemeClr val="hlink"/>
                </a:solidFill>
                <a:effectLst>
                  <a:outerShdw blurRad="38100" dist="38100" dir="2700000" algn="tl">
                    <a:srgbClr val="C0C0C0"/>
                  </a:outerShdw>
                </a:effectLst>
              </a:rPr>
              <a:t>assist.org – Online Students Transfer Information System</a:t>
            </a:r>
          </a:p>
        </p:txBody>
      </p:sp>
      <p:pic>
        <p:nvPicPr>
          <p:cNvPr id="69637" name="Picture 5"/>
          <p:cNvPicPr>
            <a:picLocks noChangeAspect="1" noChangeArrowheads="1"/>
          </p:cNvPicPr>
          <p:nvPr/>
        </p:nvPicPr>
        <p:blipFill>
          <a:blip r:embed="rId2"/>
          <a:srcRect/>
          <a:stretch>
            <a:fillRect/>
          </a:stretch>
        </p:blipFill>
        <p:spPr bwMode="auto">
          <a:xfrm>
            <a:off x="4953000" y="1600200"/>
            <a:ext cx="3476625" cy="1284288"/>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2"/>
          </p:nvPr>
        </p:nvSpPr>
        <p:spPr/>
        <p:txBody>
          <a:bodyPr/>
          <a:lstStyle/>
          <a:p>
            <a:pPr>
              <a:defRPr/>
            </a:pPr>
            <a:fld id="{C200E245-A619-4489-A13B-20ECA314A11C}" type="datetime1">
              <a:rPr lang="en-US"/>
              <a:pPr>
                <a:defRPr/>
              </a:pPr>
              <a:t>9/27/2011</a:t>
            </a:fld>
            <a:endParaRPr lang="en-US"/>
          </a:p>
        </p:txBody>
      </p:sp>
      <p:sp>
        <p:nvSpPr>
          <p:cNvPr id="53270" name="Rectangle 22"/>
          <p:cNvSpPr>
            <a:spLocks noGrp="1"/>
          </p:cNvSpPr>
          <p:nvPr>
            <p:ph type="title" idx="4294967295"/>
          </p:nvPr>
        </p:nvSpPr>
        <p:spPr bwMode="auto"/>
        <p:txBody>
          <a:bodyPr wrap="square" numCol="1" anchorCtr="0" compatLnSpc="1">
            <a:prstTxWarp prst="textNoShape">
              <a:avLst/>
            </a:prstTxWarp>
          </a:bodyPr>
          <a:lstStyle/>
          <a:p>
            <a:pPr algn="ctr">
              <a:defRPr/>
            </a:pPr>
            <a:r>
              <a:rPr lang="en-US" sz="4200" b="1" smtClean="0">
                <a:effectLst>
                  <a:outerShdw blurRad="38100" dist="38100" dir="2700000" algn="tl">
                    <a:srgbClr val="C0C0C0"/>
                  </a:outerShdw>
                </a:effectLst>
                <a:latin typeface="Garamond" pitchFamily="18" charset="0"/>
              </a:rPr>
              <a:t/>
            </a:r>
            <a:br>
              <a:rPr lang="en-US" sz="4200" b="1" smtClean="0">
                <a:effectLst>
                  <a:outerShdw blurRad="38100" dist="38100" dir="2700000" algn="tl">
                    <a:srgbClr val="C0C0C0"/>
                  </a:outerShdw>
                </a:effectLst>
                <a:latin typeface="Garamond" pitchFamily="18" charset="0"/>
              </a:rPr>
            </a:br>
            <a:r>
              <a:rPr lang="en-US" sz="4200" b="1" smtClean="0">
                <a:solidFill>
                  <a:srgbClr val="053F4B"/>
                </a:solidFill>
                <a:effectLst>
                  <a:outerShdw blurRad="38100" dist="38100" dir="2700000" algn="tl">
                    <a:srgbClr val="C0C0C0"/>
                  </a:outerShdw>
                </a:effectLst>
                <a:latin typeface="Garamond" pitchFamily="18" charset="0"/>
              </a:rPr>
              <a:t>UC Student Retention &amp; </a:t>
            </a:r>
            <a:br>
              <a:rPr lang="en-US" sz="4200" b="1" smtClean="0">
                <a:solidFill>
                  <a:srgbClr val="053F4B"/>
                </a:solidFill>
                <a:effectLst>
                  <a:outerShdw blurRad="38100" dist="38100" dir="2700000" algn="tl">
                    <a:srgbClr val="C0C0C0"/>
                  </a:outerShdw>
                </a:effectLst>
                <a:latin typeface="Garamond" pitchFamily="18" charset="0"/>
              </a:rPr>
            </a:br>
            <a:r>
              <a:rPr lang="en-US" sz="4200" b="1" smtClean="0">
                <a:solidFill>
                  <a:srgbClr val="053F4B"/>
                </a:solidFill>
                <a:effectLst>
                  <a:outerShdw blurRad="38100" dist="38100" dir="2700000" algn="tl">
                    <a:srgbClr val="C0C0C0"/>
                  </a:outerShdw>
                </a:effectLst>
                <a:latin typeface="Garamond" pitchFamily="18" charset="0"/>
              </a:rPr>
              <a:t>Graduation Rates</a:t>
            </a:r>
          </a:p>
        </p:txBody>
      </p:sp>
      <p:graphicFrame>
        <p:nvGraphicFramePr>
          <p:cNvPr id="122904" name="Group 24"/>
          <p:cNvGraphicFramePr>
            <a:graphicFrameLocks noGrp="1"/>
          </p:cNvGraphicFramePr>
          <p:nvPr>
            <p:ph idx="4294967295"/>
          </p:nvPr>
        </p:nvGraphicFramePr>
        <p:xfrm>
          <a:off x="914400" y="1981200"/>
          <a:ext cx="6858000" cy="4191000"/>
        </p:xfrm>
        <a:graphic>
          <a:graphicData uri="http://schemas.openxmlformats.org/drawingml/2006/table">
            <a:tbl>
              <a:tblPr/>
              <a:tblGrid>
                <a:gridCol w="2286000"/>
                <a:gridCol w="2286000"/>
                <a:gridCol w="2286000"/>
              </a:tblGrid>
              <a:tr h="693738">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endParaRPr kumimoji="0" lang="en-US" sz="2100" b="1" i="0" u="none" strike="noStrike" cap="none" normalizeH="0" baseline="0" smtClean="0">
                        <a:ln>
                          <a:noFill/>
                        </a:ln>
                        <a:solidFill>
                          <a:srgbClr val="000514"/>
                        </a:solidFill>
                        <a:effectLst/>
                        <a:latin typeface="Garamond" pitchFamily="18" charset="0"/>
                        <a:cs typeface="Arial" charset="0"/>
                      </a:endParaRP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2100" b="1" i="0" u="none" strike="noStrike" cap="none" normalizeH="0" baseline="0" smtClean="0">
                          <a:ln>
                            <a:noFill/>
                          </a:ln>
                          <a:solidFill>
                            <a:schemeClr val="tx1"/>
                          </a:solidFill>
                          <a:effectLst>
                            <a:outerShdw blurRad="38100" dist="38100" dir="2700000" algn="tl">
                              <a:srgbClr val="C0C0C0"/>
                            </a:outerShdw>
                          </a:effectLst>
                          <a:latin typeface="Garamond" pitchFamily="18" charset="0"/>
                          <a:cs typeface="Arial" charset="0"/>
                        </a:rPr>
                        <a:t>Freshmen</a:t>
                      </a:r>
                      <a:endParaRPr kumimoji="0" lang="en-US" sz="2100" b="1" i="0" u="none" strike="noStrike" cap="none" normalizeH="0" baseline="0" smtClean="0">
                        <a:ln>
                          <a:noFill/>
                        </a:ln>
                        <a:solidFill>
                          <a:srgbClr val="000514"/>
                        </a:solidFill>
                        <a:effectLst>
                          <a:outerShdw blurRad="38100" dist="38100" dir="2700000" algn="tl">
                            <a:srgbClr val="C0C0C0"/>
                          </a:outerShdw>
                        </a:effectLst>
                        <a:latin typeface="Garamond" pitchFamily="18" charset="0"/>
                        <a:cs typeface="Arial" charset="0"/>
                      </a:endParaRP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2100" b="1" i="0" u="none" strike="noStrike" cap="none" normalizeH="0" baseline="0" smtClean="0">
                          <a:ln>
                            <a:noFill/>
                          </a:ln>
                          <a:solidFill>
                            <a:srgbClr val="FFC000"/>
                          </a:solidFill>
                          <a:effectLst>
                            <a:outerShdw blurRad="38100" dist="38100" dir="2700000" algn="tl">
                              <a:srgbClr val="C0C0C0"/>
                            </a:outerShdw>
                          </a:effectLst>
                          <a:latin typeface="Garamond" pitchFamily="18" charset="0"/>
                          <a:cs typeface="Arial" charset="0"/>
                        </a:rPr>
                        <a:t>CCC Transfers</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r>
              <a:tr h="1771650">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1800" b="0" i="0" u="none" strike="noStrike" cap="none" normalizeH="0" baseline="0" smtClean="0">
                          <a:ln>
                            <a:noFill/>
                          </a:ln>
                          <a:solidFill>
                            <a:schemeClr val="tx1"/>
                          </a:solidFill>
                          <a:effectLst>
                            <a:outerShdw blurRad="38100" dist="38100" dir="2700000" algn="tl">
                              <a:srgbClr val="C0C0C0"/>
                            </a:outerShdw>
                          </a:effectLst>
                          <a:latin typeface="Cambria" pitchFamily="18" charset="0"/>
                          <a:cs typeface="Arial" charset="0"/>
                        </a:rPr>
                        <a:t>One-Year UC Persistence Rate</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outerShdw blurRad="38100" dist="38100" dir="2700000" algn="tl">
                              <a:srgbClr val="C0C0C0"/>
                            </a:outerShdw>
                          </a:effectLst>
                          <a:latin typeface="Cambria" pitchFamily="18" charset="0"/>
                          <a:cs typeface="Arial" charset="0"/>
                        </a:rPr>
                        <a:t>92.4%</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rgbClr val="FFC000"/>
                          </a:solidFill>
                          <a:effectLst>
                            <a:outerShdw blurRad="38100" dist="38100" dir="2700000" algn="tl">
                              <a:srgbClr val="C0C0C0"/>
                            </a:outerShdw>
                          </a:effectLst>
                          <a:latin typeface="Cambria" pitchFamily="18" charset="0"/>
                          <a:cs typeface="Arial" charset="0"/>
                        </a:rPr>
                        <a:t>92.2%</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r>
              <a:tr h="17256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charset="0"/>
                        <a:buNone/>
                        <a:tabLst/>
                      </a:pPr>
                      <a:r>
                        <a:rPr kumimoji="0" lang="en-US" sz="1800" b="0" i="0" u="none" strike="noStrike" cap="none" normalizeH="0" baseline="0" smtClean="0">
                          <a:ln>
                            <a:noFill/>
                          </a:ln>
                          <a:solidFill>
                            <a:schemeClr val="tx1"/>
                          </a:solidFill>
                          <a:effectLst>
                            <a:outerShdw blurRad="38100" dist="38100" dir="2700000" algn="tl">
                              <a:srgbClr val="C0C0C0"/>
                            </a:outerShdw>
                          </a:effectLst>
                          <a:latin typeface="Cambria" pitchFamily="18" charset="0"/>
                          <a:cs typeface="Arial" charset="0"/>
                        </a:rPr>
                        <a:t>Elapsed Years to Degree</a:t>
                      </a:r>
                    </a:p>
                    <a:p>
                      <a:pPr marL="0" marR="0" lvl="0" indent="0" algn="ctr" defTabSz="914400" rtl="0" eaLnBrk="1" fontAlgn="base" latinLnBrk="0" hangingPunct="1">
                        <a:lnSpc>
                          <a:spcPct val="100000"/>
                        </a:lnSpc>
                        <a:spcBef>
                          <a:spcPct val="20000"/>
                        </a:spcBef>
                        <a:spcAft>
                          <a:spcPct val="0"/>
                        </a:spcAft>
                        <a:buClr>
                          <a:schemeClr val="accent1"/>
                        </a:buClr>
                        <a:buSzTx/>
                        <a:buFont typeface="Arial" charset="0"/>
                        <a:buNone/>
                        <a:tabLst/>
                      </a:pPr>
                      <a:endParaRPr kumimoji="0" lang="en-US" sz="1800" b="0" i="0" u="none" strike="noStrike" cap="none" normalizeH="0" baseline="0" smtClean="0">
                        <a:ln>
                          <a:noFill/>
                        </a:ln>
                        <a:solidFill>
                          <a:schemeClr val="tx1"/>
                        </a:solidFill>
                        <a:effectLst>
                          <a:outerShdw blurRad="38100" dist="38100" dir="2700000" algn="tl">
                            <a:srgbClr val="C0C0C0"/>
                          </a:outerShdw>
                        </a:effectLst>
                        <a:latin typeface="Cambria" pitchFamily="18" charset="0"/>
                        <a:cs typeface="Arial" charset="0"/>
                      </a:endParaRP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outerShdw blurRad="38100" dist="38100" dir="2700000" algn="tl">
                              <a:srgbClr val="C0C0C0"/>
                            </a:outerShdw>
                          </a:effectLst>
                          <a:latin typeface="Cambria" pitchFamily="18" charset="0"/>
                          <a:cs typeface="Arial" charset="0"/>
                        </a:rPr>
                        <a:t>4.2</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rgbClr val="FFC000"/>
                          </a:solidFill>
                          <a:effectLst>
                            <a:outerShdw blurRad="38100" dist="38100" dir="2700000" algn="tl">
                              <a:srgbClr val="C0C0C0"/>
                            </a:outerShdw>
                          </a:effectLst>
                          <a:latin typeface="Cambria" pitchFamily="18" charset="0"/>
                          <a:cs typeface="Arial" charset="0"/>
                        </a:rPr>
                        <a:t>2.4</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2"/>
          </p:nvPr>
        </p:nvSpPr>
        <p:spPr/>
        <p:txBody>
          <a:bodyPr/>
          <a:lstStyle/>
          <a:p>
            <a:pPr>
              <a:defRPr/>
            </a:pPr>
            <a:fld id="{BDAB3BE3-5F3D-4C40-BBE4-823B122BB02E}" type="datetime1">
              <a:rPr lang="en-US"/>
              <a:pPr>
                <a:defRPr/>
              </a:pPr>
              <a:t>9/27/2011</a:t>
            </a:fld>
            <a:endParaRPr lang="en-US"/>
          </a:p>
        </p:txBody>
      </p:sp>
      <p:sp>
        <p:nvSpPr>
          <p:cNvPr id="51202" name="Rectangle 2"/>
          <p:cNvSpPr>
            <a:spLocks noGrp="1"/>
          </p:cNvSpPr>
          <p:nvPr>
            <p:ph type="title" idx="4294967295"/>
          </p:nvPr>
        </p:nvSpPr>
        <p:spPr bwMode="auto"/>
        <p:txBody>
          <a:bodyPr wrap="square" numCol="1" anchorCtr="0" compatLnSpc="1">
            <a:prstTxWarp prst="textNoShape">
              <a:avLst/>
            </a:prstTxWarp>
          </a:bodyPr>
          <a:lstStyle/>
          <a:p>
            <a:pPr algn="ctr">
              <a:defRPr/>
            </a:pPr>
            <a:r>
              <a:rPr lang="en-US" sz="3600" b="1" smtClean="0">
                <a:solidFill>
                  <a:srgbClr val="053F4B"/>
                </a:solidFill>
                <a:effectLst>
                  <a:outerShdw blurRad="38100" dist="38100" dir="2700000" algn="tl">
                    <a:srgbClr val="C0C0C0"/>
                  </a:outerShdw>
                </a:effectLst>
                <a:latin typeface="Garamond" pitchFamily="18" charset="0"/>
              </a:rPr>
              <a:t>Strong Priority is Given to Transfers from the California Community Colleges</a:t>
            </a:r>
          </a:p>
        </p:txBody>
      </p:sp>
      <p:graphicFrame>
        <p:nvGraphicFramePr>
          <p:cNvPr id="99331" name="Content Placeholder 5"/>
          <p:cNvGraphicFramePr>
            <a:graphicFrameLocks noGrp="1"/>
          </p:cNvGraphicFramePr>
          <p:nvPr>
            <p:ph idx="4294967295"/>
          </p:nvPr>
        </p:nvGraphicFramePr>
        <p:xfrm>
          <a:off x="457200" y="1885950"/>
          <a:ext cx="7620000" cy="4227513"/>
        </p:xfrm>
        <a:graphic>
          <a:graphicData uri="http://schemas.openxmlformats.org/presentationml/2006/ole">
            <p:oleObj spid="_x0000_s99331" name="Chart" r:id="rId3" imgW="8343967" imgH="4629285" progId="Excel.Chart.8">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2"/>
          </p:nvPr>
        </p:nvSpPr>
        <p:spPr/>
        <p:txBody>
          <a:bodyPr/>
          <a:lstStyle/>
          <a:p>
            <a:pPr>
              <a:defRPr/>
            </a:pPr>
            <a:fld id="{F7417285-6A84-43AC-B1D1-3074FE6DF764}" type="datetime1">
              <a:rPr lang="en-US"/>
              <a:pPr>
                <a:defRPr/>
              </a:pPr>
              <a:t>9/27/2011</a:t>
            </a:fld>
            <a:endParaRPr lang="en-US"/>
          </a:p>
        </p:txBody>
      </p:sp>
      <p:sp>
        <p:nvSpPr>
          <p:cNvPr id="56322" name="Rectangle 2"/>
          <p:cNvSpPr>
            <a:spLocks noGrp="1"/>
          </p:cNvSpPr>
          <p:nvPr>
            <p:ph type="title" idx="4294967295"/>
          </p:nvPr>
        </p:nvSpPr>
        <p:spPr bwMode="auto"/>
        <p:txBody>
          <a:bodyPr wrap="square" numCol="1" anchorCtr="0" compatLnSpc="1">
            <a:prstTxWarp prst="textNoShape">
              <a:avLst/>
            </a:prstTxWarp>
          </a:bodyPr>
          <a:lstStyle/>
          <a:p>
            <a:pPr>
              <a:defRPr/>
            </a:pPr>
            <a:r>
              <a:rPr lang="en-US" b="1" smtClean="0">
                <a:solidFill>
                  <a:srgbClr val="00FFCC"/>
                </a:solidFill>
                <a:effectLst>
                  <a:outerShdw blurRad="38100" dist="38100" dir="2700000" algn="tl">
                    <a:srgbClr val="C0C0C0"/>
                  </a:outerShdw>
                </a:effectLst>
                <a:latin typeface="Garamond" pitchFamily="18" charset="0"/>
              </a:rPr>
              <a:t>The Importance of Major Preparation</a:t>
            </a:r>
          </a:p>
        </p:txBody>
      </p:sp>
      <p:sp>
        <p:nvSpPr>
          <p:cNvPr id="56323" name="Rectangle 3"/>
          <p:cNvSpPr>
            <a:spLocks noGrp="1"/>
          </p:cNvSpPr>
          <p:nvPr>
            <p:ph type="body" idx="4294967295"/>
          </p:nvPr>
        </p:nvSpPr>
        <p:spPr>
          <a:xfrm>
            <a:off x="457200" y="1600200"/>
            <a:ext cx="7848600" cy="4800600"/>
          </a:xfrm>
        </p:spPr>
        <p:txBody>
          <a:bodyPr/>
          <a:lstStyle/>
          <a:p>
            <a:pPr eaLnBrk="1" hangingPunct="1">
              <a:spcBef>
                <a:spcPct val="95000"/>
              </a:spcBef>
            </a:pPr>
            <a:r>
              <a:rPr lang="en-US" sz="2100" smtClean="0">
                <a:effectLst>
                  <a:outerShdw blurRad="38100" dist="38100" dir="2700000" algn="tl">
                    <a:srgbClr val="C0C0C0"/>
                  </a:outerShdw>
                </a:effectLst>
                <a:latin typeface="Cambria" pitchFamily="18" charset="0"/>
              </a:rPr>
              <a:t>Unlike freshmen, transfers enter halfway into a college degree. Students should work on their major classes and general education (G.E. or complete IGETC)</a:t>
            </a:r>
            <a:endParaRPr lang="en-US" sz="2300" smtClean="0">
              <a:effectLst>
                <a:outerShdw blurRad="38100" dist="38100" dir="2700000" algn="tl">
                  <a:srgbClr val="C0C0C0"/>
                </a:outerShdw>
              </a:effectLst>
              <a:latin typeface="Cambria" pitchFamily="18" charset="0"/>
            </a:endParaRPr>
          </a:p>
          <a:p>
            <a:endParaRPr lang="en-US" smtClean="0"/>
          </a:p>
        </p:txBody>
      </p:sp>
      <p:sp>
        <p:nvSpPr>
          <p:cNvPr id="56324" name="Rectangle 4"/>
          <p:cNvSpPr>
            <a:spLocks noChangeArrowheads="1"/>
          </p:cNvSpPr>
          <p:nvPr/>
        </p:nvSpPr>
        <p:spPr bwMode="auto">
          <a:xfrm>
            <a:off x="2057400" y="2743200"/>
            <a:ext cx="4191000" cy="3287713"/>
          </a:xfrm>
          <a:prstGeom prst="rect">
            <a:avLst/>
          </a:prstGeom>
          <a:noFill/>
          <a:ln w="9525">
            <a:noFill/>
            <a:miter lim="800000"/>
            <a:headEnd/>
            <a:tailEnd/>
          </a:ln>
          <a:effectLst/>
        </p:spPr>
        <p:txBody>
          <a:bodyPr>
            <a:spAutoFit/>
          </a:bodyPr>
          <a:lstStyle/>
          <a:p>
            <a:r>
              <a:rPr lang="en-US" sz="2400">
                <a:effectLst>
                  <a:outerShdw blurRad="38100" dist="38100" dir="2700000" algn="tl">
                    <a:srgbClr val="C0C0C0"/>
                  </a:outerShdw>
                </a:effectLst>
              </a:rPr>
              <a:t>All CCC have transfer centers, where students can find out: Guaranteed transfer agreements with UC, CSU, and Private Universities</a:t>
            </a:r>
          </a:p>
          <a:p>
            <a:pPr algn="ctr"/>
            <a:r>
              <a:rPr lang="en-US" sz="2400">
                <a:effectLst>
                  <a:outerShdw blurRad="38100" dist="38100" dir="2700000" algn="tl">
                    <a:srgbClr val="C0C0C0"/>
                  </a:outerShdw>
                </a:effectLst>
              </a:rPr>
              <a:t> </a:t>
            </a:r>
            <a:r>
              <a:rPr lang="en-US" sz="2400" b="1">
                <a:effectLst>
                  <a:outerShdw blurRad="38100" dist="38100" dir="2700000" algn="tl">
                    <a:srgbClr val="C0C0C0"/>
                  </a:outerShdw>
                </a:effectLst>
              </a:rPr>
              <a:t>UC TRANSFER AGREEMENT PROGRAM (TAG)  7 / 9</a:t>
            </a:r>
          </a:p>
          <a:p>
            <a:pPr algn="ctr"/>
            <a:r>
              <a:rPr lang="en-US" sz="1800">
                <a:effectLst>
                  <a:outerShdw blurRad="38100" dist="38100" dir="2700000" algn="tl">
                    <a:srgbClr val="C0C0C0"/>
                  </a:outerShdw>
                </a:effectLst>
                <a:hlinkClick r:id="rId2"/>
              </a:rPr>
              <a:t>http://uctag.universityofcalifornia.edu/</a:t>
            </a:r>
            <a:r>
              <a:rPr lang="en-US" sz="1800"/>
              <a:t> </a:t>
            </a:r>
          </a:p>
        </p:txBody>
      </p:sp>
      <p:pic>
        <p:nvPicPr>
          <p:cNvPr id="64516" name="Picture 4" descr="MCj03972400000[1]"/>
          <p:cNvPicPr>
            <a:picLocks noChangeAspect="1" noChangeArrowheads="1"/>
          </p:cNvPicPr>
          <p:nvPr/>
        </p:nvPicPr>
        <p:blipFill>
          <a:blip r:embed="rId3"/>
          <a:srcRect/>
          <a:stretch>
            <a:fillRect/>
          </a:stretch>
        </p:blipFill>
        <p:spPr bwMode="auto">
          <a:xfrm>
            <a:off x="228600" y="3657600"/>
            <a:ext cx="1897063" cy="2362200"/>
          </a:xfrm>
          <a:prstGeom prst="rect">
            <a:avLst/>
          </a:prstGeom>
          <a:noFill/>
          <a:ln w="9525">
            <a:noFill/>
            <a:miter lim="800000"/>
            <a:headEnd/>
            <a:tailEnd/>
          </a:ln>
        </p:spPr>
      </p:pic>
      <p:graphicFrame>
        <p:nvGraphicFramePr>
          <p:cNvPr id="100401" name="Group 49"/>
          <p:cNvGraphicFramePr>
            <a:graphicFrameLocks noGrp="1"/>
          </p:cNvGraphicFramePr>
          <p:nvPr/>
        </p:nvGraphicFramePr>
        <p:xfrm>
          <a:off x="6324600" y="2330450"/>
          <a:ext cx="2057400" cy="4418013"/>
        </p:xfrm>
        <a:graphic>
          <a:graphicData uri="http://schemas.openxmlformats.org/drawingml/2006/table">
            <a:tbl>
              <a:tblPr/>
              <a:tblGrid>
                <a:gridCol w="1295400"/>
                <a:gridCol w="762000"/>
              </a:tblGrid>
              <a:tr h="3810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UC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GPA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Davis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Irvine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Merced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Riverside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San Diego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Santa Barbara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Santa Cruz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64516"/>
                                        </p:tgtEl>
                                        <p:attrNameLst>
                                          <p:attrName>style.visibility</p:attrName>
                                        </p:attrNameLst>
                                      </p:cBhvr>
                                      <p:to>
                                        <p:strVal val="visible"/>
                                      </p:to>
                                    </p:set>
                                    <p:anim calcmode="lin" valueType="num">
                                      <p:cBhvr>
                                        <p:cTn id="7" dur="1000" fill="hold"/>
                                        <p:tgtEl>
                                          <p:spTgt spid="64516"/>
                                        </p:tgtEl>
                                        <p:attrNameLst>
                                          <p:attrName>ppt_w</p:attrName>
                                        </p:attrNameLst>
                                      </p:cBhvr>
                                      <p:tavLst>
                                        <p:tav tm="0">
                                          <p:val>
                                            <p:fltVal val="0"/>
                                          </p:val>
                                        </p:tav>
                                        <p:tav tm="100000">
                                          <p:val>
                                            <p:strVal val="#ppt_w"/>
                                          </p:val>
                                        </p:tav>
                                      </p:tavLst>
                                    </p:anim>
                                    <p:anim calcmode="lin" valueType="num">
                                      <p:cBhvr>
                                        <p:cTn id="8" dur="1000" fill="hold"/>
                                        <p:tgtEl>
                                          <p:spTgt spid="64516"/>
                                        </p:tgtEl>
                                        <p:attrNameLst>
                                          <p:attrName>ppt_h</p:attrName>
                                        </p:attrNameLst>
                                      </p:cBhvr>
                                      <p:tavLst>
                                        <p:tav tm="0">
                                          <p:val>
                                            <p:fltVal val="0"/>
                                          </p:val>
                                        </p:tav>
                                        <p:tav tm="100000">
                                          <p:val>
                                            <p:strVal val="#ppt_h"/>
                                          </p:val>
                                        </p:tav>
                                      </p:tavLst>
                                    </p:anim>
                                    <p:anim calcmode="lin" valueType="num">
                                      <p:cBhvr>
                                        <p:cTn id="9" dur="1000" fill="hold"/>
                                        <p:tgtEl>
                                          <p:spTgt spid="64516"/>
                                        </p:tgtEl>
                                        <p:attrNameLst>
                                          <p:attrName>style.rotation</p:attrName>
                                        </p:attrNameLst>
                                      </p:cBhvr>
                                      <p:tavLst>
                                        <p:tav tm="0">
                                          <p:val>
                                            <p:fltVal val="90"/>
                                          </p:val>
                                        </p:tav>
                                        <p:tav tm="100000">
                                          <p:val>
                                            <p:fltVal val="0"/>
                                          </p:val>
                                        </p:tav>
                                      </p:tavLst>
                                    </p:anim>
                                    <p:animEffect transition="in" filter="fade">
                                      <p:cBhvr>
                                        <p:cTn id="10" dur="10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A1B4C900-042C-4A41-AF78-83E337371BC3}"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46082" name="Rectangle 2"/>
          <p:cNvSpPr>
            <a:spLocks noGrp="1"/>
          </p:cNvSpPr>
          <p:nvPr>
            <p:ph type="title" idx="4294967295"/>
          </p:nvPr>
        </p:nvSpPr>
        <p:spPr bwMode="auto"/>
        <p:txBody>
          <a:bodyPr wrap="square" numCol="1" anchorCtr="0" compatLnSpc="1">
            <a:prstTxWarp prst="textNoShape">
              <a:avLst/>
            </a:prstTxWarp>
          </a:bodyPr>
          <a:lstStyle/>
          <a:p>
            <a:r>
              <a:rPr lang="en-US" sz="4200" b="1" smtClean="0">
                <a:solidFill>
                  <a:srgbClr val="00FFCC"/>
                </a:solidFill>
                <a:effectLst>
                  <a:outerShdw blurRad="38100" dist="38100" dir="2700000" algn="tl">
                    <a:srgbClr val="C0C0C0"/>
                  </a:outerShdw>
                </a:effectLst>
                <a:latin typeface="Garamond" pitchFamily="18" charset="0"/>
              </a:rPr>
              <a:t>‘</a:t>
            </a:r>
            <a:r>
              <a:rPr lang="en-US" sz="4200" b="1" smtClean="0">
                <a:solidFill>
                  <a:schemeClr val="hlink"/>
                </a:solidFill>
                <a:effectLst>
                  <a:outerShdw blurRad="38100" dist="38100" dir="2700000" algn="tl">
                    <a:srgbClr val="C0C0C0"/>
                  </a:outerShdw>
                </a:effectLst>
                <a:latin typeface="Garamond" pitchFamily="18" charset="0"/>
              </a:rPr>
              <a:t>Best Advice’ for YOU</a:t>
            </a:r>
          </a:p>
        </p:txBody>
      </p:sp>
      <p:sp>
        <p:nvSpPr>
          <p:cNvPr id="46083" name="Rectangle 3"/>
          <p:cNvSpPr>
            <a:spLocks noGrp="1"/>
          </p:cNvSpPr>
          <p:nvPr>
            <p:ph type="body" idx="4294967295"/>
          </p:nvPr>
        </p:nvSpPr>
        <p:spPr/>
        <p:txBody>
          <a:bodyPr/>
          <a:lstStyle/>
          <a:p>
            <a:pPr eaLnBrk="1" hangingPunct="1">
              <a:lnSpc>
                <a:spcPct val="90000"/>
              </a:lnSpc>
              <a:buFont typeface="Arial" charset="0"/>
              <a:buNone/>
            </a:pPr>
            <a:r>
              <a:rPr lang="en-US" sz="2400" b="1" smtClean="0">
                <a:effectLst>
                  <a:outerShdw blurRad="38100" dist="38100" dir="2700000" algn="tl">
                    <a:srgbClr val="C0C0C0"/>
                  </a:outerShdw>
                </a:effectLst>
                <a:latin typeface="Garamond" pitchFamily="18" charset="0"/>
              </a:rPr>
              <a:t>#1  Improve college readiness: take rigorous </a:t>
            </a:r>
            <a:r>
              <a:rPr lang="en-US" sz="2400" smtClean="0">
                <a:effectLst>
                  <a:outerShdw blurRad="38100" dist="38100" dir="2700000" algn="tl">
                    <a:srgbClr val="C0C0C0"/>
                  </a:outerShdw>
                </a:effectLst>
                <a:latin typeface="Garamond" pitchFamily="18" charset="0"/>
              </a:rPr>
              <a:t>college prep courses </a:t>
            </a:r>
            <a:r>
              <a:rPr lang="en-US" sz="2400" i="1" smtClean="0">
                <a:effectLst>
                  <a:outerShdw blurRad="38100" dist="38100" dir="2700000" algn="tl">
                    <a:srgbClr val="C0C0C0"/>
                  </a:outerShdw>
                </a:effectLst>
                <a:latin typeface="Garamond" pitchFamily="18" charset="0"/>
              </a:rPr>
              <a:t>throughout</a:t>
            </a:r>
            <a:r>
              <a:rPr lang="en-US" sz="2400" smtClean="0">
                <a:effectLst>
                  <a:outerShdw blurRad="38100" dist="38100" dir="2700000" algn="tl">
                    <a:srgbClr val="C0C0C0"/>
                  </a:outerShdw>
                </a:effectLst>
                <a:latin typeface="Garamond" pitchFamily="18" charset="0"/>
              </a:rPr>
              <a:t> high school</a:t>
            </a:r>
          </a:p>
          <a:p>
            <a:pPr lvl="1" eaLnBrk="1" hangingPunct="1">
              <a:lnSpc>
                <a:spcPct val="90000"/>
              </a:lnSpc>
            </a:pPr>
            <a:r>
              <a:rPr lang="en-US" sz="2400" smtClean="0">
                <a:effectLst>
                  <a:outerShdw blurRad="38100" dist="38100" dir="2700000" algn="tl">
                    <a:srgbClr val="C0C0C0"/>
                  </a:outerShdw>
                </a:effectLst>
              </a:rPr>
              <a:t>Take </a:t>
            </a:r>
            <a:r>
              <a:rPr lang="en-US" sz="2400" b="1" smtClean="0">
                <a:solidFill>
                  <a:schemeClr val="hlink"/>
                </a:solidFill>
                <a:effectLst>
                  <a:outerShdw blurRad="38100" dist="38100" dir="2700000" algn="tl">
                    <a:srgbClr val="C0C0C0"/>
                  </a:outerShdw>
                </a:effectLst>
              </a:rPr>
              <a:t>math</a:t>
            </a:r>
            <a:r>
              <a:rPr lang="en-US" sz="2400" smtClean="0">
                <a:solidFill>
                  <a:schemeClr val="hlink"/>
                </a:solidFill>
                <a:effectLst>
                  <a:outerShdw blurRad="38100" dist="38100" dir="2700000" algn="tl">
                    <a:srgbClr val="C0C0C0"/>
                  </a:outerShdw>
                </a:effectLst>
              </a:rPr>
              <a:t> </a:t>
            </a:r>
            <a:r>
              <a:rPr lang="en-US" sz="2400" b="1" i="1" smtClean="0">
                <a:solidFill>
                  <a:schemeClr val="hlink"/>
                </a:solidFill>
                <a:effectLst>
                  <a:outerShdw blurRad="38100" dist="38100" dir="2700000" algn="tl">
                    <a:srgbClr val="C0C0C0"/>
                  </a:outerShdw>
                </a:effectLst>
              </a:rPr>
              <a:t>all </a:t>
            </a:r>
            <a:r>
              <a:rPr lang="en-US" sz="2400" b="1" i="1" u="sng" smtClean="0">
                <a:solidFill>
                  <a:schemeClr val="hlink"/>
                </a:solidFill>
                <a:effectLst>
                  <a:outerShdw blurRad="38100" dist="38100" dir="2700000" algn="tl">
                    <a:srgbClr val="C0C0C0"/>
                  </a:outerShdw>
                </a:effectLst>
              </a:rPr>
              <a:t>four</a:t>
            </a:r>
            <a:r>
              <a:rPr lang="en-US" sz="2400" b="1" i="1" smtClean="0">
                <a:solidFill>
                  <a:schemeClr val="hlink"/>
                </a:solidFill>
                <a:effectLst>
                  <a:outerShdw blurRad="38100" dist="38100" dir="2700000" algn="tl">
                    <a:srgbClr val="C0C0C0"/>
                  </a:outerShdw>
                </a:effectLst>
              </a:rPr>
              <a:t> years</a:t>
            </a:r>
            <a:r>
              <a:rPr lang="en-US" sz="2400" smtClean="0">
                <a:effectLst>
                  <a:outerShdw blurRad="38100" dist="38100" dir="2700000" algn="tl">
                    <a:srgbClr val="C0C0C0"/>
                  </a:outerShdw>
                </a:effectLst>
              </a:rPr>
              <a:t> in high school</a:t>
            </a:r>
          </a:p>
          <a:p>
            <a:pPr lvl="2" eaLnBrk="1" hangingPunct="1">
              <a:lnSpc>
                <a:spcPct val="90000"/>
              </a:lnSpc>
            </a:pPr>
            <a:r>
              <a:rPr lang="en-US" sz="2400" b="1" smtClean="0">
                <a:solidFill>
                  <a:schemeClr val="hlink"/>
                </a:solidFill>
                <a:effectLst>
                  <a:outerShdw blurRad="38100" dist="38100" dir="2700000" algn="tl">
                    <a:srgbClr val="C0C0C0"/>
                  </a:outerShdw>
                </a:effectLst>
              </a:rPr>
              <a:t>Concurrent enrollment</a:t>
            </a:r>
            <a:r>
              <a:rPr lang="en-US" sz="2400" smtClean="0">
                <a:effectLst>
                  <a:outerShdw blurRad="38100" dist="38100" dir="2700000" algn="tl">
                    <a:srgbClr val="C0C0C0"/>
                  </a:outerShdw>
                </a:effectLst>
              </a:rPr>
              <a:t> opportunities enable students to experience college while in high school</a:t>
            </a:r>
          </a:p>
          <a:p>
            <a:pPr lvl="1" eaLnBrk="1" hangingPunct="1">
              <a:lnSpc>
                <a:spcPct val="90000"/>
              </a:lnSpc>
            </a:pPr>
            <a:r>
              <a:rPr lang="en-US" sz="2400" smtClean="0">
                <a:effectLst>
                  <a:outerShdw blurRad="38100" dist="38100" dir="2700000" algn="tl">
                    <a:srgbClr val="C0C0C0"/>
                  </a:outerShdw>
                </a:effectLst>
              </a:rPr>
              <a:t>Take advantage of community college </a:t>
            </a:r>
            <a:r>
              <a:rPr lang="en-US" sz="2400" b="1" smtClean="0">
                <a:solidFill>
                  <a:schemeClr val="hlink"/>
                </a:solidFill>
                <a:effectLst>
                  <a:outerShdw blurRad="38100" dist="38100" dir="2700000" algn="tl">
                    <a:srgbClr val="C0C0C0"/>
                  </a:outerShdw>
                </a:effectLst>
              </a:rPr>
              <a:t>summer sessions</a:t>
            </a:r>
            <a:r>
              <a:rPr lang="en-US" sz="2400" smtClean="0">
                <a:effectLst>
                  <a:outerShdw blurRad="38100" dist="38100" dir="2700000" algn="tl">
                    <a:srgbClr val="C0C0C0"/>
                  </a:outerShdw>
                </a:effectLst>
              </a:rPr>
              <a:t> following high school graduation</a:t>
            </a:r>
          </a:p>
          <a:p>
            <a:pPr eaLnBrk="1" hangingPunct="1">
              <a:lnSpc>
                <a:spcPct val="90000"/>
              </a:lnSpc>
              <a:buFont typeface="Arial" charset="0"/>
              <a:buNone/>
            </a:pPr>
            <a:r>
              <a:rPr lang="en-US" sz="2300" b="1" smtClean="0">
                <a:effectLst>
                  <a:outerShdw blurRad="38100" dist="38100" dir="2700000" algn="tl">
                    <a:srgbClr val="C0C0C0"/>
                  </a:outerShdw>
                </a:effectLst>
                <a:latin typeface="Garamond" pitchFamily="18" charset="0"/>
              </a:rPr>
              <a:t>#2 Research your options</a:t>
            </a:r>
          </a:p>
          <a:p>
            <a:pPr lvl="1" eaLnBrk="1" hangingPunct="1">
              <a:lnSpc>
                <a:spcPct val="90000"/>
              </a:lnSpc>
            </a:pPr>
            <a:r>
              <a:rPr lang="en-US" b="1" smtClean="0">
                <a:solidFill>
                  <a:schemeClr val="hlink"/>
                </a:solidFill>
                <a:effectLst>
                  <a:outerShdw blurRad="38100" dist="38100" dir="2700000" algn="tl">
                    <a:srgbClr val="C0C0C0"/>
                  </a:outerShdw>
                </a:effectLst>
                <a:latin typeface="Cambria" pitchFamily="18" charset="0"/>
              </a:rPr>
              <a:t>Visit www.assist.org</a:t>
            </a:r>
            <a:r>
              <a:rPr lang="en-US" smtClean="0">
                <a:effectLst>
                  <a:outerShdw blurRad="38100" dist="38100" dir="2700000" algn="tl">
                    <a:srgbClr val="C0C0C0"/>
                  </a:outerShdw>
                </a:effectLst>
                <a:latin typeface="Cambria" pitchFamily="18" charset="0"/>
              </a:rPr>
              <a:t> </a:t>
            </a:r>
          </a:p>
          <a:p>
            <a:pPr lvl="1" eaLnBrk="1" hangingPunct="1">
              <a:lnSpc>
                <a:spcPct val="90000"/>
              </a:lnSpc>
            </a:pPr>
            <a:r>
              <a:rPr lang="en-US" smtClean="0">
                <a:effectLst>
                  <a:outerShdw blurRad="38100" dist="38100" dir="2700000" algn="tl">
                    <a:srgbClr val="C0C0C0"/>
                  </a:outerShdw>
                </a:effectLst>
                <a:latin typeface="Cambria" pitchFamily="18" charset="0"/>
              </a:rPr>
              <a:t>Not all CCCs offer the same </a:t>
            </a:r>
            <a:r>
              <a:rPr lang="en-US" smtClean="0">
                <a:solidFill>
                  <a:schemeClr val="hlink"/>
                </a:solidFill>
                <a:effectLst>
                  <a:outerShdw blurRad="38100" dist="38100" dir="2700000" algn="tl">
                    <a:srgbClr val="C0C0C0"/>
                  </a:outerShdw>
                </a:effectLst>
                <a:latin typeface="Cambria" pitchFamily="18" charset="0"/>
              </a:rPr>
              <a:t>programs or opportunities</a:t>
            </a:r>
          </a:p>
          <a:p>
            <a:pPr lvl="1" eaLnBrk="1" hangingPunct="1">
              <a:lnSpc>
                <a:spcPct val="90000"/>
              </a:lnSpc>
            </a:pPr>
            <a:r>
              <a:rPr lang="en-US" smtClean="0">
                <a:effectLst>
                  <a:outerShdw blurRad="38100" dist="38100" dir="2700000" algn="tl">
                    <a:srgbClr val="C0C0C0"/>
                  </a:outerShdw>
                </a:effectLst>
                <a:latin typeface="Cambria" pitchFamily="18" charset="0"/>
              </a:rPr>
              <a:t>Some CCCs offer more transferable courses in a major(s)</a:t>
            </a:r>
          </a:p>
          <a:p>
            <a:pPr eaLnBrk="1" hangingPunct="1">
              <a:lnSpc>
                <a:spcPct val="90000"/>
              </a:lnSpc>
              <a:buFont typeface="Arial" charset="0"/>
              <a:buNone/>
            </a:pPr>
            <a:r>
              <a:rPr lang="en-US" sz="2300" b="1" smtClean="0">
                <a:effectLst>
                  <a:outerShdw blurRad="38100" dist="38100" dir="2700000" algn="tl">
                    <a:srgbClr val="C0C0C0"/>
                  </a:outerShdw>
                </a:effectLst>
                <a:latin typeface="Garamond" pitchFamily="18" charset="0"/>
              </a:rPr>
              <a:t>#3 Enroll in community college on time! </a:t>
            </a:r>
            <a:r>
              <a:rPr lang="en-US" smtClean="0">
                <a:effectLst>
                  <a:outerShdw blurRad="38100" dist="38100" dir="2700000" algn="tl">
                    <a:srgbClr val="C0C0C0"/>
                  </a:outerShdw>
                </a:effectLst>
                <a:latin typeface="Cambria" pitchFamily="18" charset="0"/>
              </a:rPr>
              <a:t>Competition for courses</a:t>
            </a:r>
          </a:p>
          <a:p>
            <a:pPr eaLnBrk="1" hangingPunct="1">
              <a:lnSpc>
                <a:spcPct val="90000"/>
              </a:lnSpc>
              <a:buFont typeface="Arial" charset="0"/>
              <a:buNone/>
            </a:pPr>
            <a:r>
              <a:rPr lang="en-US" smtClean="0">
                <a:solidFill>
                  <a:schemeClr val="hlink"/>
                </a:solidFill>
                <a:effectLst>
                  <a:outerShdw blurRad="38100" dist="38100" dir="2700000" algn="tl">
                    <a:srgbClr val="C0C0C0"/>
                  </a:outerShdw>
                </a:effectLst>
                <a:latin typeface="Cambria" pitchFamily="18" charset="0"/>
              </a:rPr>
              <a:t>Start applying spring semester of 12</a:t>
            </a:r>
            <a:r>
              <a:rPr lang="en-US" baseline="30000" smtClean="0">
                <a:solidFill>
                  <a:schemeClr val="hlink"/>
                </a:solidFill>
                <a:effectLst>
                  <a:outerShdw blurRad="38100" dist="38100" dir="2700000" algn="tl">
                    <a:srgbClr val="C0C0C0"/>
                  </a:outerShdw>
                </a:effectLst>
                <a:latin typeface="Cambria" pitchFamily="18" charset="0"/>
              </a:rPr>
              <a:t>th</a:t>
            </a:r>
            <a:r>
              <a:rPr lang="en-US" smtClean="0">
                <a:solidFill>
                  <a:schemeClr val="hlink"/>
                </a:solidFill>
                <a:effectLst>
                  <a:outerShdw blurRad="38100" dist="38100" dir="2700000" algn="tl">
                    <a:srgbClr val="C0C0C0"/>
                  </a:outerShdw>
                </a:effectLst>
                <a:latin typeface="Cambria" pitchFamily="18" charset="0"/>
              </a:rPr>
              <a:t> grade</a:t>
            </a:r>
            <a:r>
              <a:rPr lang="en-US" smtClean="0">
                <a:effectLst>
                  <a:outerShdw blurRad="38100" dist="38100" dir="2700000" algn="tl">
                    <a:srgbClr val="C0C0C0"/>
                  </a:outerShdw>
                </a:effectLst>
                <a:latin typeface="Cambria" pitchFamily="18" charset="0"/>
              </a:rPr>
              <a:t> in order to register for classes when summer/fall registrations opens</a:t>
            </a:r>
          </a:p>
          <a:p>
            <a:pPr lvl="1" eaLnBrk="1" hangingPunct="1">
              <a:lnSpc>
                <a:spcPct val="90000"/>
              </a:lnSpc>
            </a:pPr>
            <a:r>
              <a:rPr lang="en-US" smtClean="0">
                <a:solidFill>
                  <a:schemeClr val="hlink"/>
                </a:solidFill>
                <a:effectLst>
                  <a:outerShdw blurRad="38100" dist="38100" dir="2700000" algn="tl">
                    <a:srgbClr val="C0C0C0"/>
                  </a:outerShdw>
                </a:effectLst>
                <a:latin typeface="Cambria" pitchFamily="18" charset="0"/>
              </a:rPr>
              <a:t>Pay attention (check emails and other notifications)</a:t>
            </a:r>
          </a:p>
          <a:p>
            <a:pPr lvl="1" eaLnBrk="1" hangingPunct="1">
              <a:lnSpc>
                <a:spcPct val="90000"/>
              </a:lnSpc>
            </a:pPr>
            <a:endParaRPr lang="en-US" smtClean="0">
              <a:solidFill>
                <a:schemeClr val="hlink"/>
              </a:solidFill>
              <a:effectLst>
                <a:outerShdw blurRad="38100" dist="38100" dir="2700000" algn="tl">
                  <a:srgbClr val="C0C0C0"/>
                </a:outerShdw>
              </a:effectLst>
              <a:latin typeface="Cambria" pitchFamily="18" charset="0"/>
            </a:endParaRPr>
          </a:p>
          <a:p>
            <a:pPr lvl="1" eaLnBrk="1" hangingPunct="1">
              <a:lnSpc>
                <a:spcPct val="90000"/>
              </a:lnSpc>
            </a:pPr>
            <a:endParaRPr lang="en-US" sz="2400" smtClean="0">
              <a:effectLst>
                <a:outerShdw blurRad="38100" dist="38100" dir="2700000" algn="tl">
                  <a:srgbClr val="C0C0C0"/>
                </a:outerShdw>
              </a:effectLst>
            </a:endParaRPr>
          </a:p>
          <a:p>
            <a:pPr lvl="1" eaLnBrk="1" hangingPunct="1">
              <a:lnSpc>
                <a:spcPct val="90000"/>
              </a:lnSpc>
            </a:pPr>
            <a:endParaRPr lang="en-US" sz="2400" smtClean="0">
              <a:effectLst>
                <a:outerShdw blurRad="38100" dist="38100" dir="2700000" algn="tl">
                  <a:srgbClr val="C0C0C0"/>
                </a:outerShdw>
              </a:effectLst>
            </a:endParaRPr>
          </a:p>
          <a:p>
            <a:pPr lvl="1" eaLnBrk="1" hangingPunct="1">
              <a:lnSpc>
                <a:spcPct val="90000"/>
              </a:lnSpc>
              <a:buFont typeface="Arial" charset="0"/>
              <a:buNone/>
            </a:pPr>
            <a:endParaRPr lang="en-US"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12"/>
          </p:nvPr>
        </p:nvSpPr>
        <p:spPr/>
        <p:txBody>
          <a:bodyPr/>
          <a:lstStyle/>
          <a:p>
            <a:pPr>
              <a:defRPr/>
            </a:pPr>
            <a:fld id="{FBBB3E5F-6C38-49D3-A426-75A7E328B755}" type="datetime1">
              <a:rPr lang="en-US"/>
              <a:pPr>
                <a:defRPr/>
              </a:pPr>
              <a:t>9/27/2011</a:t>
            </a:fld>
            <a:endParaRPr lang="en-US"/>
          </a:p>
        </p:txBody>
      </p:sp>
      <p:sp>
        <p:nvSpPr>
          <p:cNvPr id="45058"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smtClean="0"/>
              <a:t>Sports &amp; Study Abroad </a:t>
            </a:r>
          </a:p>
        </p:txBody>
      </p:sp>
      <p:sp>
        <p:nvSpPr>
          <p:cNvPr id="45059" name="Rectangle 3"/>
          <p:cNvSpPr>
            <a:spLocks noGrp="1"/>
          </p:cNvSpPr>
          <p:nvPr>
            <p:ph type="body" idx="4294967295"/>
          </p:nvPr>
        </p:nvSpPr>
        <p:spPr>
          <a:xfrm>
            <a:off x="533400" y="1600200"/>
            <a:ext cx="7086600" cy="4953000"/>
          </a:xfrm>
        </p:spPr>
        <p:txBody>
          <a:bodyPr/>
          <a:lstStyle/>
          <a:p>
            <a:pPr eaLnBrk="1" hangingPunct="1">
              <a:defRPr/>
            </a:pPr>
            <a:r>
              <a:rPr lang="en-US" sz="2800" smtClean="0">
                <a:effectLst>
                  <a:outerShdw blurRad="38100" dist="38100" dir="2700000" algn="tl">
                    <a:srgbClr val="C0C0C0"/>
                  </a:outerShdw>
                </a:effectLst>
              </a:rPr>
              <a:t>Take advantage of intercollegiate athletics or foreign studies program</a:t>
            </a:r>
          </a:p>
          <a:p>
            <a:pPr eaLnBrk="1" hangingPunct="1">
              <a:defRPr/>
            </a:pPr>
            <a:endParaRPr lang="en-US" sz="2800" smtClean="0">
              <a:effectLst>
                <a:outerShdw blurRad="38100" dist="38100" dir="2700000" algn="tl">
                  <a:srgbClr val="C0C0C0"/>
                </a:outerShdw>
              </a:effectLst>
            </a:endParaRPr>
          </a:p>
          <a:p>
            <a:pPr eaLnBrk="1" hangingPunct="1">
              <a:buFont typeface="Arial" charset="0"/>
              <a:buNone/>
              <a:defRPr/>
            </a:pPr>
            <a:endParaRPr lang="en-US" sz="2800" smtClean="0">
              <a:effectLst>
                <a:outerShdw blurRad="38100" dist="38100" dir="2700000" algn="tl">
                  <a:srgbClr val="C0C0C0"/>
                </a:outerShdw>
              </a:effectLst>
            </a:endParaRPr>
          </a:p>
          <a:p>
            <a:pPr>
              <a:defRPr/>
            </a:pPr>
            <a:endParaRPr lang="en-US" sz="2800" smtClean="0"/>
          </a:p>
        </p:txBody>
      </p:sp>
      <p:pic>
        <p:nvPicPr>
          <p:cNvPr id="103428" name="Picture 9" descr="Photo"/>
          <p:cNvPicPr>
            <a:picLocks noChangeAspect="1" noChangeArrowheads="1"/>
          </p:cNvPicPr>
          <p:nvPr/>
        </p:nvPicPr>
        <p:blipFill>
          <a:blip r:embed="rId2"/>
          <a:srcRect/>
          <a:stretch>
            <a:fillRect/>
          </a:stretch>
        </p:blipFill>
        <p:spPr bwMode="auto">
          <a:xfrm>
            <a:off x="5334000" y="2362200"/>
            <a:ext cx="2819400" cy="2012950"/>
          </a:xfrm>
          <a:prstGeom prst="rect">
            <a:avLst/>
          </a:prstGeom>
          <a:noFill/>
          <a:ln w="9525">
            <a:noFill/>
            <a:miter lim="800000"/>
            <a:headEnd/>
            <a:tailEnd/>
          </a:ln>
        </p:spPr>
      </p:pic>
      <p:pic>
        <p:nvPicPr>
          <p:cNvPr id="79884" name="Picture 12" descr="MPj04032070000[1]"/>
          <p:cNvPicPr>
            <a:picLocks noChangeAspect="1" noChangeArrowheads="1"/>
          </p:cNvPicPr>
          <p:nvPr/>
        </p:nvPicPr>
        <p:blipFill>
          <a:blip r:embed="rId3"/>
          <a:srcRect/>
          <a:stretch>
            <a:fillRect/>
          </a:stretch>
        </p:blipFill>
        <p:spPr bwMode="auto">
          <a:xfrm>
            <a:off x="381000" y="3200400"/>
            <a:ext cx="1625600" cy="2438400"/>
          </a:xfrm>
          <a:prstGeom prst="rect">
            <a:avLst/>
          </a:prstGeom>
          <a:noFill/>
          <a:ln w="9525">
            <a:noFill/>
            <a:miter lim="800000"/>
            <a:headEnd/>
            <a:tailEnd/>
          </a:ln>
        </p:spPr>
      </p:pic>
      <p:pic>
        <p:nvPicPr>
          <p:cNvPr id="79888" name="Picture 16" descr="MPj04071330000[1]"/>
          <p:cNvPicPr>
            <a:picLocks noChangeAspect="1" noChangeArrowheads="1"/>
          </p:cNvPicPr>
          <p:nvPr/>
        </p:nvPicPr>
        <p:blipFill>
          <a:blip r:embed="rId4"/>
          <a:srcRect/>
          <a:stretch>
            <a:fillRect/>
          </a:stretch>
        </p:blipFill>
        <p:spPr bwMode="auto">
          <a:xfrm>
            <a:off x="2209800" y="3276600"/>
            <a:ext cx="2971800" cy="2374900"/>
          </a:xfrm>
          <a:prstGeom prst="rect">
            <a:avLst/>
          </a:prstGeom>
          <a:noFill/>
          <a:ln w="9525">
            <a:noFill/>
            <a:miter lim="800000"/>
            <a:headEnd/>
            <a:tailEnd/>
          </a:ln>
        </p:spPr>
      </p:pic>
      <p:pic>
        <p:nvPicPr>
          <p:cNvPr id="103431" name="Picture 11" descr="Photo"/>
          <p:cNvPicPr>
            <a:picLocks noChangeAspect="1" noChangeArrowheads="1"/>
          </p:cNvPicPr>
          <p:nvPr/>
        </p:nvPicPr>
        <p:blipFill>
          <a:blip r:embed="rId5"/>
          <a:srcRect/>
          <a:stretch>
            <a:fillRect/>
          </a:stretch>
        </p:blipFill>
        <p:spPr bwMode="auto">
          <a:xfrm>
            <a:off x="5334000" y="4495800"/>
            <a:ext cx="2743200" cy="1838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79884"/>
                                        </p:tgtEl>
                                        <p:attrNameLst>
                                          <p:attrName>style.visibility</p:attrName>
                                        </p:attrNameLst>
                                      </p:cBhvr>
                                      <p:to>
                                        <p:strVal val="visible"/>
                                      </p:to>
                                    </p:set>
                                    <p:anim calcmode="lin" valueType="num">
                                      <p:cBhvr>
                                        <p:cTn id="7" dur="1000" fill="hold"/>
                                        <p:tgtEl>
                                          <p:spTgt spid="79884"/>
                                        </p:tgtEl>
                                        <p:attrNameLst>
                                          <p:attrName>ppt_w</p:attrName>
                                        </p:attrNameLst>
                                      </p:cBhvr>
                                      <p:tavLst>
                                        <p:tav tm="0">
                                          <p:val>
                                            <p:fltVal val="0"/>
                                          </p:val>
                                        </p:tav>
                                        <p:tav tm="100000">
                                          <p:val>
                                            <p:strVal val="#ppt_w"/>
                                          </p:val>
                                        </p:tav>
                                      </p:tavLst>
                                    </p:anim>
                                    <p:anim calcmode="lin" valueType="num">
                                      <p:cBhvr>
                                        <p:cTn id="8" dur="1000" fill="hold"/>
                                        <p:tgtEl>
                                          <p:spTgt spid="79884"/>
                                        </p:tgtEl>
                                        <p:attrNameLst>
                                          <p:attrName>ppt_h</p:attrName>
                                        </p:attrNameLst>
                                      </p:cBhvr>
                                      <p:tavLst>
                                        <p:tav tm="0">
                                          <p:val>
                                            <p:fltVal val="0"/>
                                          </p:val>
                                        </p:tav>
                                        <p:tav tm="100000">
                                          <p:val>
                                            <p:strVal val="#ppt_h"/>
                                          </p:val>
                                        </p:tav>
                                      </p:tavLst>
                                    </p:anim>
                                    <p:anim calcmode="lin" valueType="num">
                                      <p:cBhvr>
                                        <p:cTn id="9" dur="1000" fill="hold"/>
                                        <p:tgtEl>
                                          <p:spTgt spid="79884"/>
                                        </p:tgtEl>
                                        <p:attrNameLst>
                                          <p:attrName>style.rotation</p:attrName>
                                        </p:attrNameLst>
                                      </p:cBhvr>
                                      <p:tavLst>
                                        <p:tav tm="0">
                                          <p:val>
                                            <p:fltVal val="90"/>
                                          </p:val>
                                        </p:tav>
                                        <p:tav tm="100000">
                                          <p:val>
                                            <p:fltVal val="0"/>
                                          </p:val>
                                        </p:tav>
                                      </p:tavLst>
                                    </p:anim>
                                    <p:animEffect transition="in" filter="fade">
                                      <p:cBhvr>
                                        <p:cTn id="10" dur="1000"/>
                                        <p:tgtEl>
                                          <p:spTgt spid="79884"/>
                                        </p:tgtEl>
                                      </p:cBhvr>
                                    </p:animEffect>
                                  </p:childTnLst>
                                </p:cTn>
                              </p:par>
                              <p:par>
                                <p:cTn id="11" presetID="31" presetClass="entr" presetSubtype="0" fill="hold" nodeType="withEffect">
                                  <p:stCondLst>
                                    <p:cond delay="0"/>
                                  </p:stCondLst>
                                  <p:iterate type="lt">
                                    <p:tmPct val="5000"/>
                                  </p:iterate>
                                  <p:childTnLst>
                                    <p:set>
                                      <p:cBhvr>
                                        <p:cTn id="12" dur="1" fill="hold">
                                          <p:stCondLst>
                                            <p:cond delay="0"/>
                                          </p:stCondLst>
                                        </p:cTn>
                                        <p:tgtEl>
                                          <p:spTgt spid="79888"/>
                                        </p:tgtEl>
                                        <p:attrNameLst>
                                          <p:attrName>style.visibility</p:attrName>
                                        </p:attrNameLst>
                                      </p:cBhvr>
                                      <p:to>
                                        <p:strVal val="visible"/>
                                      </p:to>
                                    </p:set>
                                    <p:anim calcmode="lin" valueType="num">
                                      <p:cBhvr>
                                        <p:cTn id="13" dur="1000" fill="hold"/>
                                        <p:tgtEl>
                                          <p:spTgt spid="79888"/>
                                        </p:tgtEl>
                                        <p:attrNameLst>
                                          <p:attrName>ppt_w</p:attrName>
                                        </p:attrNameLst>
                                      </p:cBhvr>
                                      <p:tavLst>
                                        <p:tav tm="0">
                                          <p:val>
                                            <p:fltVal val="0"/>
                                          </p:val>
                                        </p:tav>
                                        <p:tav tm="100000">
                                          <p:val>
                                            <p:strVal val="#ppt_w"/>
                                          </p:val>
                                        </p:tav>
                                      </p:tavLst>
                                    </p:anim>
                                    <p:anim calcmode="lin" valueType="num">
                                      <p:cBhvr>
                                        <p:cTn id="14" dur="1000" fill="hold"/>
                                        <p:tgtEl>
                                          <p:spTgt spid="79888"/>
                                        </p:tgtEl>
                                        <p:attrNameLst>
                                          <p:attrName>ppt_h</p:attrName>
                                        </p:attrNameLst>
                                      </p:cBhvr>
                                      <p:tavLst>
                                        <p:tav tm="0">
                                          <p:val>
                                            <p:fltVal val="0"/>
                                          </p:val>
                                        </p:tav>
                                        <p:tav tm="100000">
                                          <p:val>
                                            <p:strVal val="#ppt_h"/>
                                          </p:val>
                                        </p:tav>
                                      </p:tavLst>
                                    </p:anim>
                                    <p:anim calcmode="lin" valueType="num">
                                      <p:cBhvr>
                                        <p:cTn id="15" dur="1000" fill="hold"/>
                                        <p:tgtEl>
                                          <p:spTgt spid="79888"/>
                                        </p:tgtEl>
                                        <p:attrNameLst>
                                          <p:attrName>style.rotation</p:attrName>
                                        </p:attrNameLst>
                                      </p:cBhvr>
                                      <p:tavLst>
                                        <p:tav tm="0">
                                          <p:val>
                                            <p:fltVal val="90"/>
                                          </p:val>
                                        </p:tav>
                                        <p:tav tm="100000">
                                          <p:val>
                                            <p:fltVal val="0"/>
                                          </p:val>
                                        </p:tav>
                                      </p:tavLst>
                                    </p:anim>
                                    <p:animEffect transition="in" filter="fade">
                                      <p:cBhvr>
                                        <p:cTn id="16" dur="1000"/>
                                        <p:tgtEl>
                                          <p:spTgt spid="79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2"/>
          </p:nvPr>
        </p:nvSpPr>
        <p:spPr/>
        <p:txBody>
          <a:bodyPr/>
          <a:lstStyle/>
          <a:p>
            <a:pPr>
              <a:defRPr/>
            </a:pPr>
            <a:fld id="{9E1991FB-2340-4E14-A831-28DF53A2DB84}" type="datetime1">
              <a:rPr lang="en-US"/>
              <a:pPr>
                <a:defRPr/>
              </a:pPr>
              <a:t>9/27/2011</a:t>
            </a:fld>
            <a:endParaRPr lang="en-US"/>
          </a:p>
        </p:txBody>
      </p:sp>
      <p:sp>
        <p:nvSpPr>
          <p:cNvPr id="48130"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smtClean="0"/>
              <a:t>Students choose community college … specialized training</a:t>
            </a:r>
          </a:p>
        </p:txBody>
      </p:sp>
      <p:sp>
        <p:nvSpPr>
          <p:cNvPr id="48131" name="Rectangle 3"/>
          <p:cNvSpPr>
            <a:spLocks noGrp="1"/>
          </p:cNvSpPr>
          <p:nvPr>
            <p:ph type="body" idx="4294967295"/>
          </p:nvPr>
        </p:nvSpPr>
        <p:spPr>
          <a:xfrm>
            <a:off x="533400" y="2057400"/>
            <a:ext cx="3962400" cy="4800600"/>
          </a:xfrm>
        </p:spPr>
        <p:txBody>
          <a:bodyPr/>
          <a:lstStyle/>
          <a:p>
            <a:pPr eaLnBrk="1" hangingPunct="1">
              <a:defRPr/>
            </a:pPr>
            <a:r>
              <a:rPr lang="en-US" sz="2600" smtClean="0">
                <a:effectLst>
                  <a:outerShdw blurRad="38100" dist="38100" dir="2700000" algn="tl">
                    <a:srgbClr val="C0C0C0"/>
                  </a:outerShdw>
                </a:effectLst>
              </a:rPr>
              <a:t>To receive specialized training or pursue a technical trade</a:t>
            </a:r>
          </a:p>
          <a:p>
            <a:pPr eaLnBrk="1" hangingPunct="1">
              <a:defRPr/>
            </a:pPr>
            <a:r>
              <a:rPr lang="en-US" sz="2600" smtClean="0">
                <a:effectLst>
                  <a:outerShdw blurRad="38100" dist="38100" dir="2700000" algn="tl">
                    <a:srgbClr val="C0C0C0"/>
                  </a:outerShdw>
                </a:effectLst>
              </a:rPr>
              <a:t>Earn a certificate or an associate degree</a:t>
            </a:r>
          </a:p>
          <a:p>
            <a:pPr eaLnBrk="1" hangingPunct="1">
              <a:defRPr/>
            </a:pPr>
            <a:r>
              <a:rPr lang="en-US" sz="2600" smtClean="0">
                <a:effectLst>
                  <a:outerShdw blurRad="38100" dist="38100" dir="2700000" algn="tl">
                    <a:srgbClr val="C0C0C0"/>
                  </a:outerShdw>
                </a:effectLst>
              </a:rPr>
              <a:t>Go directly into the world of work</a:t>
            </a:r>
          </a:p>
          <a:p>
            <a:pPr>
              <a:defRPr/>
            </a:pPr>
            <a:endParaRPr lang="en-US" smtClean="0"/>
          </a:p>
        </p:txBody>
      </p:sp>
      <p:pic>
        <p:nvPicPr>
          <p:cNvPr id="52228" name="Picture 4" descr="MCj03499960000[1]"/>
          <p:cNvPicPr>
            <a:picLocks noChangeAspect="1" noChangeArrowheads="1"/>
          </p:cNvPicPr>
          <p:nvPr/>
        </p:nvPicPr>
        <p:blipFill>
          <a:blip r:embed="rId2"/>
          <a:srcRect/>
          <a:stretch>
            <a:fillRect/>
          </a:stretch>
        </p:blipFill>
        <p:spPr bwMode="auto">
          <a:xfrm>
            <a:off x="4648200" y="1676400"/>
            <a:ext cx="2228850" cy="3276600"/>
          </a:xfrm>
          <a:prstGeom prst="rect">
            <a:avLst/>
          </a:prstGeom>
          <a:noFill/>
          <a:ln w="9525">
            <a:noFill/>
            <a:miter lim="800000"/>
            <a:headEnd/>
            <a:tailEnd/>
          </a:ln>
        </p:spPr>
      </p:pic>
      <p:pic>
        <p:nvPicPr>
          <p:cNvPr id="52229" name="Picture 5" descr="MCj03666340000[1]"/>
          <p:cNvPicPr>
            <a:picLocks noChangeAspect="1" noChangeArrowheads="1"/>
          </p:cNvPicPr>
          <p:nvPr/>
        </p:nvPicPr>
        <p:blipFill>
          <a:blip r:embed="rId3"/>
          <a:srcRect/>
          <a:stretch>
            <a:fillRect/>
          </a:stretch>
        </p:blipFill>
        <p:spPr bwMode="auto">
          <a:xfrm>
            <a:off x="4724400" y="4114800"/>
            <a:ext cx="4114800" cy="2333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52228"/>
                                        </p:tgtEl>
                                        <p:attrNameLst>
                                          <p:attrName>style.visibility</p:attrName>
                                        </p:attrNameLst>
                                      </p:cBhvr>
                                      <p:to>
                                        <p:strVal val="visible"/>
                                      </p:to>
                                    </p:set>
                                    <p:anim calcmode="lin" valueType="num">
                                      <p:cBhvr>
                                        <p:cTn id="7" dur="1000" fill="hold"/>
                                        <p:tgtEl>
                                          <p:spTgt spid="52228"/>
                                        </p:tgtEl>
                                        <p:attrNameLst>
                                          <p:attrName>ppt_w</p:attrName>
                                        </p:attrNameLst>
                                      </p:cBhvr>
                                      <p:tavLst>
                                        <p:tav tm="0">
                                          <p:val>
                                            <p:fltVal val="0"/>
                                          </p:val>
                                        </p:tav>
                                        <p:tav tm="100000">
                                          <p:val>
                                            <p:strVal val="#ppt_w"/>
                                          </p:val>
                                        </p:tav>
                                      </p:tavLst>
                                    </p:anim>
                                    <p:anim calcmode="lin" valueType="num">
                                      <p:cBhvr>
                                        <p:cTn id="8" dur="1000" fill="hold"/>
                                        <p:tgtEl>
                                          <p:spTgt spid="52228"/>
                                        </p:tgtEl>
                                        <p:attrNameLst>
                                          <p:attrName>ppt_h</p:attrName>
                                        </p:attrNameLst>
                                      </p:cBhvr>
                                      <p:tavLst>
                                        <p:tav tm="0">
                                          <p:val>
                                            <p:fltVal val="0"/>
                                          </p:val>
                                        </p:tav>
                                        <p:tav tm="100000">
                                          <p:val>
                                            <p:strVal val="#ppt_h"/>
                                          </p:val>
                                        </p:tav>
                                      </p:tavLst>
                                    </p:anim>
                                    <p:anim calcmode="lin" valueType="num">
                                      <p:cBhvr>
                                        <p:cTn id="9" dur="1000" fill="hold"/>
                                        <p:tgtEl>
                                          <p:spTgt spid="52228"/>
                                        </p:tgtEl>
                                        <p:attrNameLst>
                                          <p:attrName>style.rotation</p:attrName>
                                        </p:attrNameLst>
                                      </p:cBhvr>
                                      <p:tavLst>
                                        <p:tav tm="0">
                                          <p:val>
                                            <p:fltVal val="90"/>
                                          </p:val>
                                        </p:tav>
                                        <p:tav tm="100000">
                                          <p:val>
                                            <p:fltVal val="0"/>
                                          </p:val>
                                        </p:tav>
                                      </p:tavLst>
                                    </p:anim>
                                    <p:animEffect transition="in" filter="fade">
                                      <p:cBhvr>
                                        <p:cTn id="10" dur="1000"/>
                                        <p:tgtEl>
                                          <p:spTgt spid="52228"/>
                                        </p:tgtEl>
                                      </p:cBhvr>
                                    </p:animEffect>
                                  </p:childTnLst>
                                </p:cTn>
                              </p:par>
                              <p:par>
                                <p:cTn id="11" presetID="31" presetClass="entr" presetSubtype="0" fill="hold" nodeType="withEffect">
                                  <p:stCondLst>
                                    <p:cond delay="0"/>
                                  </p:stCondLst>
                                  <p:iterate type="lt">
                                    <p:tmPct val="5000"/>
                                  </p:iterate>
                                  <p:childTnLst>
                                    <p:set>
                                      <p:cBhvr>
                                        <p:cTn id="12" dur="1" fill="hold">
                                          <p:stCondLst>
                                            <p:cond delay="0"/>
                                          </p:stCondLst>
                                        </p:cTn>
                                        <p:tgtEl>
                                          <p:spTgt spid="52229"/>
                                        </p:tgtEl>
                                        <p:attrNameLst>
                                          <p:attrName>style.visibility</p:attrName>
                                        </p:attrNameLst>
                                      </p:cBhvr>
                                      <p:to>
                                        <p:strVal val="visible"/>
                                      </p:to>
                                    </p:set>
                                    <p:anim calcmode="lin" valueType="num">
                                      <p:cBhvr>
                                        <p:cTn id="13" dur="1000" fill="hold"/>
                                        <p:tgtEl>
                                          <p:spTgt spid="52229"/>
                                        </p:tgtEl>
                                        <p:attrNameLst>
                                          <p:attrName>ppt_w</p:attrName>
                                        </p:attrNameLst>
                                      </p:cBhvr>
                                      <p:tavLst>
                                        <p:tav tm="0">
                                          <p:val>
                                            <p:fltVal val="0"/>
                                          </p:val>
                                        </p:tav>
                                        <p:tav tm="100000">
                                          <p:val>
                                            <p:strVal val="#ppt_w"/>
                                          </p:val>
                                        </p:tav>
                                      </p:tavLst>
                                    </p:anim>
                                    <p:anim calcmode="lin" valueType="num">
                                      <p:cBhvr>
                                        <p:cTn id="14" dur="1000" fill="hold"/>
                                        <p:tgtEl>
                                          <p:spTgt spid="52229"/>
                                        </p:tgtEl>
                                        <p:attrNameLst>
                                          <p:attrName>ppt_h</p:attrName>
                                        </p:attrNameLst>
                                      </p:cBhvr>
                                      <p:tavLst>
                                        <p:tav tm="0">
                                          <p:val>
                                            <p:fltVal val="0"/>
                                          </p:val>
                                        </p:tav>
                                        <p:tav tm="100000">
                                          <p:val>
                                            <p:strVal val="#ppt_h"/>
                                          </p:val>
                                        </p:tav>
                                      </p:tavLst>
                                    </p:anim>
                                    <p:anim calcmode="lin" valueType="num">
                                      <p:cBhvr>
                                        <p:cTn id="15" dur="1000" fill="hold"/>
                                        <p:tgtEl>
                                          <p:spTgt spid="52229"/>
                                        </p:tgtEl>
                                        <p:attrNameLst>
                                          <p:attrName>style.rotation</p:attrName>
                                        </p:attrNameLst>
                                      </p:cBhvr>
                                      <p:tavLst>
                                        <p:tav tm="0">
                                          <p:val>
                                            <p:fltVal val="90"/>
                                          </p:val>
                                        </p:tav>
                                        <p:tav tm="100000">
                                          <p:val>
                                            <p:fltVal val="0"/>
                                          </p:val>
                                        </p:tav>
                                      </p:tavLst>
                                    </p:anim>
                                    <p:animEffect transition="in" filter="fade">
                                      <p:cBhvr>
                                        <p:cTn id="16" dur="10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529FB893-7B81-40B4-9DCE-721013B4AF74}" type="datetime1">
              <a:rPr lang="en-US"/>
              <a:pPr>
                <a:defRPr/>
              </a:pPr>
              <a:t>9/27/2011</a:t>
            </a:fld>
            <a:endParaRPr lang="en-US"/>
          </a:p>
        </p:txBody>
      </p:sp>
      <p:sp>
        <p:nvSpPr>
          <p:cNvPr id="49154" name="Rectangle 2"/>
          <p:cNvSpPr>
            <a:spLocks noGrp="1"/>
          </p:cNvSpPr>
          <p:nvPr>
            <p:ph type="title" idx="4294967295"/>
          </p:nvPr>
        </p:nvSpPr>
        <p:spPr bwMode="auto"/>
        <p:txBody>
          <a:bodyPr wrap="square" numCol="1" anchorCtr="0" compatLnSpc="1">
            <a:prstTxWarp prst="textNoShape">
              <a:avLst/>
            </a:prstTxWarp>
          </a:bodyPr>
          <a:lstStyle/>
          <a:p>
            <a:pPr>
              <a:defRPr/>
            </a:pPr>
            <a:r>
              <a:rPr lang="en-US" smtClean="0"/>
              <a:t>Career Opportunities</a:t>
            </a:r>
          </a:p>
        </p:txBody>
      </p:sp>
      <p:sp>
        <p:nvSpPr>
          <p:cNvPr id="49155" name="Rectangle 3"/>
          <p:cNvSpPr>
            <a:spLocks noGrp="1"/>
          </p:cNvSpPr>
          <p:nvPr>
            <p:ph type="body" idx="4294967295"/>
          </p:nvPr>
        </p:nvSpPr>
        <p:spPr>
          <a:xfrm>
            <a:off x="457200" y="1600200"/>
            <a:ext cx="3886200" cy="4800600"/>
          </a:xfrm>
        </p:spPr>
        <p:txBody>
          <a:bodyPr/>
          <a:lstStyle/>
          <a:p>
            <a:pPr eaLnBrk="1" hangingPunct="1">
              <a:defRPr/>
            </a:pPr>
            <a:r>
              <a:rPr lang="en-US" sz="2000" smtClean="0">
                <a:effectLst>
                  <a:outerShdw blurRad="38100" dist="38100" dir="2700000" algn="tl">
                    <a:srgbClr val="C0C0C0"/>
                  </a:outerShdw>
                </a:effectLst>
              </a:rPr>
              <a:t>Bio-technician</a:t>
            </a:r>
          </a:p>
          <a:p>
            <a:pPr eaLnBrk="1" hangingPunct="1">
              <a:defRPr/>
            </a:pPr>
            <a:r>
              <a:rPr lang="en-US" sz="2000" smtClean="0">
                <a:effectLst>
                  <a:outerShdw blurRad="38100" dist="38100" dir="2700000" algn="tl">
                    <a:srgbClr val="C0C0C0"/>
                  </a:outerShdw>
                </a:effectLst>
              </a:rPr>
              <a:t>Business Manager</a:t>
            </a:r>
          </a:p>
          <a:p>
            <a:pPr eaLnBrk="1" hangingPunct="1">
              <a:defRPr/>
            </a:pPr>
            <a:r>
              <a:rPr lang="en-US" sz="2000" smtClean="0">
                <a:effectLst>
                  <a:outerShdw blurRad="38100" dist="38100" dir="2700000" algn="tl">
                    <a:srgbClr val="C0C0C0"/>
                  </a:outerShdw>
                </a:effectLst>
              </a:rPr>
              <a:t>Computer Aided Drafter</a:t>
            </a:r>
          </a:p>
          <a:p>
            <a:pPr eaLnBrk="1" hangingPunct="1">
              <a:defRPr/>
            </a:pPr>
            <a:r>
              <a:rPr lang="en-US" sz="2000" smtClean="0">
                <a:effectLst>
                  <a:outerShdw blurRad="38100" dist="38100" dir="2700000" algn="tl">
                    <a:srgbClr val="C0C0C0"/>
                  </a:outerShdw>
                </a:effectLst>
              </a:rPr>
              <a:t>Computer Support Specialist</a:t>
            </a:r>
          </a:p>
          <a:p>
            <a:pPr eaLnBrk="1" hangingPunct="1">
              <a:defRPr/>
            </a:pPr>
            <a:r>
              <a:rPr lang="en-US" sz="2000" smtClean="0">
                <a:effectLst>
                  <a:outerShdw blurRad="38100" dist="38100" dir="2700000" algn="tl">
                    <a:srgbClr val="C0C0C0"/>
                  </a:outerShdw>
                </a:effectLst>
              </a:rPr>
              <a:t>Cosmetician</a:t>
            </a:r>
          </a:p>
          <a:p>
            <a:pPr eaLnBrk="1" hangingPunct="1">
              <a:defRPr/>
            </a:pPr>
            <a:r>
              <a:rPr lang="en-US" sz="2000" smtClean="0">
                <a:effectLst>
                  <a:outerShdw blurRad="38100" dist="38100" dir="2700000" algn="tl">
                    <a:srgbClr val="C0C0C0"/>
                  </a:outerShdw>
                </a:effectLst>
              </a:rPr>
              <a:t>Dental Assistant</a:t>
            </a:r>
          </a:p>
          <a:p>
            <a:pPr eaLnBrk="1" hangingPunct="1">
              <a:defRPr/>
            </a:pPr>
            <a:r>
              <a:rPr lang="en-US" sz="2000" smtClean="0">
                <a:effectLst>
                  <a:outerShdw blurRad="38100" dist="38100" dir="2700000" algn="tl">
                    <a:srgbClr val="C0C0C0"/>
                  </a:outerShdw>
                </a:effectLst>
              </a:rPr>
              <a:t>Hygienist</a:t>
            </a:r>
          </a:p>
          <a:p>
            <a:pPr eaLnBrk="1" hangingPunct="1">
              <a:defRPr/>
            </a:pPr>
            <a:r>
              <a:rPr lang="en-US" sz="2000" smtClean="0">
                <a:effectLst>
                  <a:outerShdw blurRad="38100" dist="38100" dir="2700000" algn="tl">
                    <a:srgbClr val="C0C0C0"/>
                  </a:outerShdw>
                </a:effectLst>
              </a:rPr>
              <a:t>Interior Designer</a:t>
            </a:r>
          </a:p>
          <a:p>
            <a:pPr eaLnBrk="1" hangingPunct="1">
              <a:defRPr/>
            </a:pPr>
            <a:r>
              <a:rPr lang="en-US" sz="2000" smtClean="0">
                <a:effectLst>
                  <a:outerShdw blurRad="38100" dist="38100" dir="2700000" algn="tl">
                    <a:srgbClr val="C0C0C0"/>
                  </a:outerShdw>
                </a:effectLst>
              </a:rPr>
              <a:t>Journalist</a:t>
            </a:r>
          </a:p>
          <a:p>
            <a:pPr eaLnBrk="1" hangingPunct="1">
              <a:defRPr/>
            </a:pPr>
            <a:r>
              <a:rPr lang="en-US" sz="2000" smtClean="0">
                <a:effectLst>
                  <a:outerShdw blurRad="38100" dist="38100" dir="2700000" algn="tl">
                    <a:srgbClr val="C0C0C0"/>
                  </a:outerShdw>
                </a:effectLst>
              </a:rPr>
              <a:t>Medical Assistant</a:t>
            </a:r>
          </a:p>
          <a:p>
            <a:pPr eaLnBrk="1" hangingPunct="1">
              <a:defRPr/>
            </a:pPr>
            <a:r>
              <a:rPr lang="en-US" sz="2000" smtClean="0">
                <a:effectLst>
                  <a:outerShdw blurRad="38100" dist="38100" dir="2700000" algn="tl">
                    <a:srgbClr val="C0C0C0"/>
                  </a:outerShdw>
                </a:effectLst>
              </a:rPr>
              <a:t>Nurse</a:t>
            </a:r>
          </a:p>
          <a:p>
            <a:pPr eaLnBrk="1" hangingPunct="1">
              <a:defRPr/>
            </a:pPr>
            <a:r>
              <a:rPr lang="en-US" sz="2000" smtClean="0">
                <a:effectLst>
                  <a:outerShdw blurRad="38100" dist="38100" dir="2700000" algn="tl">
                    <a:srgbClr val="C0C0C0"/>
                  </a:outerShdw>
                </a:effectLst>
              </a:rPr>
              <a:t>Paralegal</a:t>
            </a:r>
          </a:p>
          <a:p>
            <a:pPr eaLnBrk="1" hangingPunct="1">
              <a:defRPr/>
            </a:pPr>
            <a:r>
              <a:rPr lang="en-US" sz="2000" smtClean="0">
                <a:effectLst>
                  <a:outerShdw blurRad="38100" dist="38100" dir="2700000" algn="tl">
                    <a:srgbClr val="C0C0C0"/>
                  </a:outerShdw>
                </a:effectLst>
              </a:rPr>
              <a:t>Paramedic</a:t>
            </a:r>
          </a:p>
          <a:p>
            <a:pPr>
              <a:defRPr/>
            </a:pPr>
            <a:endParaRPr lang="en-US" sz="2000" smtClean="0"/>
          </a:p>
        </p:txBody>
      </p:sp>
      <p:sp>
        <p:nvSpPr>
          <p:cNvPr id="49156" name="Rectangle 4"/>
          <p:cNvSpPr>
            <a:spLocks/>
          </p:cNvSpPr>
          <p:nvPr/>
        </p:nvSpPr>
        <p:spPr bwMode="auto">
          <a:xfrm>
            <a:off x="4419600" y="1524000"/>
            <a:ext cx="3886200" cy="48006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Digital Imager</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Drug Prevention Educator</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Emergency Medical Technician</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Fashion designer</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Fire Fighter</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Graphic Artist</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Auto Mechanic</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Police Officer</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Real Estate Agent</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Respiratory Technician</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Surgical Technician</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Telecommunication Technician</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Web Designer</a:t>
            </a:r>
          </a:p>
          <a:p>
            <a:pPr marL="342900" indent="-228600">
              <a:spcBef>
                <a:spcPct val="20000"/>
              </a:spcBef>
              <a:buClr>
                <a:schemeClr val="accent1"/>
              </a:buClr>
              <a:buFont typeface="Arial" charset="0"/>
              <a:buChar char="•"/>
              <a:defRPr/>
            </a:pPr>
            <a:endParaRPr lang="en-US" sz="2000">
              <a:effectLst>
                <a:outerShdw blurRad="38100" dist="38100" dir="2700000" algn="tl">
                  <a:srgbClr val="C0C0C0"/>
                </a:outerShdw>
              </a:effectLst>
              <a:latin typeface="Calibri" pitchFamily="34" charset="0"/>
            </a:endParaRPr>
          </a:p>
          <a:p>
            <a:pPr marL="342900" indent="-228600" eaLnBrk="0" hangingPunct="0">
              <a:spcBef>
                <a:spcPct val="20000"/>
              </a:spcBef>
              <a:buClr>
                <a:schemeClr val="accent1"/>
              </a:buClr>
              <a:buFont typeface="Arial" charset="0"/>
              <a:buChar char="•"/>
              <a:defRPr/>
            </a:pPr>
            <a:endParaRPr lang="en-US" sz="2000">
              <a:latin typeface="Calibri"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12"/>
          </p:nvPr>
        </p:nvSpPr>
        <p:spPr/>
        <p:txBody>
          <a:bodyPr/>
          <a:lstStyle/>
          <a:p>
            <a:pPr>
              <a:defRPr/>
            </a:pPr>
            <a:fld id="{24D9F88F-25AA-40F9-8816-8296CD9FBD83}" type="datetime1">
              <a:rPr lang="en-US"/>
              <a:pPr>
                <a:defRPr/>
              </a:pPr>
              <a:t>9/27/2011</a:t>
            </a:fld>
            <a:endParaRPr lang="en-US"/>
          </a:p>
        </p:txBody>
      </p:sp>
      <p:sp>
        <p:nvSpPr>
          <p:cNvPr id="44034"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3600" b="1" smtClean="0">
                <a:solidFill>
                  <a:srgbClr val="053F4B"/>
                </a:solidFill>
                <a:effectLst>
                  <a:outerShdw blurRad="38100" dist="38100" dir="2700000" algn="tl">
                    <a:srgbClr val="C0C0C0"/>
                  </a:outerShdw>
                </a:effectLst>
              </a:rPr>
              <a:t>Comprehensive Support Services</a:t>
            </a:r>
          </a:p>
        </p:txBody>
      </p:sp>
      <p:sp>
        <p:nvSpPr>
          <p:cNvPr id="44035" name="Rectangle 3"/>
          <p:cNvSpPr>
            <a:spLocks noGrp="1"/>
          </p:cNvSpPr>
          <p:nvPr>
            <p:ph type="body" idx="4294967295"/>
          </p:nvPr>
        </p:nvSpPr>
        <p:spPr>
          <a:xfrm>
            <a:off x="457200" y="1600200"/>
            <a:ext cx="3962400" cy="4800600"/>
          </a:xfrm>
        </p:spPr>
        <p:txBody>
          <a:bodyPr/>
          <a:lstStyle/>
          <a:p>
            <a:pPr eaLnBrk="1" hangingPunct="1">
              <a:defRPr/>
            </a:pPr>
            <a:r>
              <a:rPr lang="en-US" sz="2800" b="1" smtClean="0">
                <a:effectLst>
                  <a:outerShdw blurRad="38100" dist="38100" dir="2700000" algn="tl">
                    <a:srgbClr val="C0C0C0"/>
                  </a:outerShdw>
                </a:effectLst>
              </a:rPr>
              <a:t>Computer Lab </a:t>
            </a:r>
          </a:p>
          <a:p>
            <a:pPr eaLnBrk="1" hangingPunct="1">
              <a:defRPr/>
            </a:pPr>
            <a:r>
              <a:rPr lang="en-US" sz="2800" b="1" smtClean="0">
                <a:effectLst>
                  <a:outerShdw blurRad="38100" dist="38100" dir="2700000" algn="tl">
                    <a:srgbClr val="C0C0C0"/>
                  </a:outerShdw>
                </a:effectLst>
              </a:rPr>
              <a:t>Disabled Students Program</a:t>
            </a:r>
          </a:p>
          <a:p>
            <a:pPr eaLnBrk="1" hangingPunct="1">
              <a:defRPr/>
            </a:pPr>
            <a:r>
              <a:rPr lang="en-US" sz="2800" b="1" smtClean="0">
                <a:effectLst>
                  <a:outerShdw blurRad="38100" dist="38100" dir="2700000" algn="tl">
                    <a:srgbClr val="C0C0C0"/>
                  </a:outerShdw>
                </a:effectLst>
              </a:rPr>
              <a:t>English as a Second Language</a:t>
            </a:r>
          </a:p>
          <a:p>
            <a:pPr eaLnBrk="1" hangingPunct="1">
              <a:defRPr/>
            </a:pPr>
            <a:r>
              <a:rPr lang="en-US" sz="2800" b="1" smtClean="0">
                <a:effectLst>
                  <a:outerShdw blurRad="38100" dist="38100" dir="2700000" algn="tl">
                    <a:srgbClr val="C0C0C0"/>
                  </a:outerShdw>
                </a:effectLst>
              </a:rPr>
              <a:t>Extended Opportunity Program &amp; Services</a:t>
            </a:r>
            <a:r>
              <a:rPr lang="en-US" sz="2800" smtClean="0">
                <a:effectLst>
                  <a:outerShdw blurRad="38100" dist="38100" dir="2700000" algn="tl">
                    <a:srgbClr val="C0C0C0"/>
                  </a:outerShdw>
                </a:effectLst>
              </a:rPr>
              <a:t> </a:t>
            </a:r>
            <a:endParaRPr lang="en-US" sz="2800" b="1" smtClean="0">
              <a:effectLst>
                <a:outerShdw blurRad="38100" dist="38100" dir="2700000" algn="tl">
                  <a:srgbClr val="C0C0C0"/>
                </a:outerShdw>
              </a:effectLst>
            </a:endParaRPr>
          </a:p>
          <a:p>
            <a:pPr eaLnBrk="1" hangingPunct="1">
              <a:defRPr/>
            </a:pPr>
            <a:r>
              <a:rPr lang="en-US" sz="2800" b="1" smtClean="0">
                <a:effectLst>
                  <a:outerShdw blurRad="38100" dist="38100" dir="2700000" algn="tl">
                    <a:srgbClr val="C0C0C0"/>
                  </a:outerShdw>
                </a:effectLst>
              </a:rPr>
              <a:t>Financial Aid</a:t>
            </a:r>
          </a:p>
          <a:p>
            <a:pPr eaLnBrk="1" hangingPunct="1">
              <a:defRPr/>
            </a:pPr>
            <a:r>
              <a:rPr lang="en-US" sz="2800" b="1" smtClean="0">
                <a:effectLst>
                  <a:outerShdw blurRad="38100" dist="38100" dir="2700000" algn="tl">
                    <a:srgbClr val="C0C0C0"/>
                  </a:outerShdw>
                </a:effectLst>
              </a:rPr>
              <a:t>Health Services</a:t>
            </a:r>
          </a:p>
          <a:p>
            <a:pPr>
              <a:defRPr/>
            </a:pPr>
            <a:endParaRPr lang="en-US" sz="3200" smtClean="0"/>
          </a:p>
        </p:txBody>
      </p:sp>
      <p:sp>
        <p:nvSpPr>
          <p:cNvPr id="44036" name="Rectangle 4"/>
          <p:cNvSpPr>
            <a:spLocks noChangeArrowheads="1"/>
          </p:cNvSpPr>
          <p:nvPr/>
        </p:nvSpPr>
        <p:spPr bwMode="auto">
          <a:xfrm>
            <a:off x="4648200" y="1676400"/>
            <a:ext cx="2819400" cy="3743325"/>
          </a:xfrm>
          <a:prstGeom prst="rect">
            <a:avLst/>
          </a:prstGeom>
          <a:noFill/>
          <a:ln w="9525">
            <a:noFill/>
            <a:miter lim="800000"/>
            <a:headEnd/>
            <a:tailEnd/>
          </a:ln>
          <a:effectLst/>
        </p:spPr>
        <p:txBody>
          <a:bodyPr>
            <a:spAutoFit/>
          </a:bodyPr>
          <a:lstStyle/>
          <a:p>
            <a:pPr>
              <a:buFontTx/>
              <a:buChar char="•"/>
              <a:defRPr/>
            </a:pPr>
            <a:r>
              <a:rPr lang="en-US" sz="2400" b="1">
                <a:effectLst>
                  <a:outerShdw blurRad="38100" dist="38100" dir="2700000" algn="tl">
                    <a:srgbClr val="C0C0C0"/>
                  </a:outerShdw>
                </a:effectLst>
              </a:rPr>
              <a:t> Library Access</a:t>
            </a:r>
          </a:p>
          <a:p>
            <a:pPr>
              <a:buFontTx/>
              <a:buChar char="•"/>
              <a:defRPr/>
            </a:pPr>
            <a:r>
              <a:rPr lang="en-US" sz="2400" b="1">
                <a:effectLst>
                  <a:outerShdw blurRad="38100" dist="38100" dir="2700000" algn="tl">
                    <a:srgbClr val="C0C0C0"/>
                  </a:outerShdw>
                </a:effectLst>
              </a:rPr>
              <a:t> Math labs</a:t>
            </a:r>
          </a:p>
          <a:p>
            <a:pPr>
              <a:buFontTx/>
              <a:buChar char="•"/>
              <a:defRPr/>
            </a:pPr>
            <a:r>
              <a:rPr lang="en-US" sz="2400" b="1">
                <a:effectLst>
                  <a:outerShdw blurRad="38100" dist="38100" dir="2700000" algn="tl">
                    <a:srgbClr val="C0C0C0"/>
                  </a:outerShdw>
                </a:effectLst>
              </a:rPr>
              <a:t> Psychological Services</a:t>
            </a:r>
          </a:p>
          <a:p>
            <a:pPr>
              <a:buFontTx/>
              <a:buChar char="•"/>
              <a:defRPr/>
            </a:pPr>
            <a:r>
              <a:rPr lang="en-US" sz="2400" b="1">
                <a:effectLst>
                  <a:outerShdw blurRad="38100" dist="38100" dir="2700000" algn="tl">
                    <a:srgbClr val="C0C0C0"/>
                  </a:outerShdw>
                </a:effectLst>
              </a:rPr>
              <a:t> Reading Center</a:t>
            </a:r>
          </a:p>
          <a:p>
            <a:pPr>
              <a:buFontTx/>
              <a:buChar char="•"/>
              <a:defRPr/>
            </a:pPr>
            <a:r>
              <a:rPr lang="en-US" sz="2400" b="1">
                <a:effectLst>
                  <a:outerShdw blurRad="38100" dist="38100" dir="2700000" algn="tl">
                    <a:srgbClr val="C0C0C0"/>
                  </a:outerShdw>
                </a:effectLst>
              </a:rPr>
              <a:t> Scholarships</a:t>
            </a:r>
          </a:p>
          <a:p>
            <a:pPr>
              <a:buFontTx/>
              <a:buChar char="•"/>
              <a:defRPr/>
            </a:pPr>
            <a:r>
              <a:rPr lang="en-US" sz="2400" b="1">
                <a:effectLst>
                  <a:outerShdw blurRad="38100" dist="38100" dir="2700000" algn="tl">
                    <a:srgbClr val="C0C0C0"/>
                  </a:outerShdw>
                </a:effectLst>
              </a:rPr>
              <a:t> Student Employment</a:t>
            </a:r>
          </a:p>
          <a:p>
            <a:pPr>
              <a:buFontTx/>
              <a:buChar char="•"/>
              <a:defRPr/>
            </a:pPr>
            <a:r>
              <a:rPr lang="en-US" sz="2400" b="1">
                <a:effectLst>
                  <a:outerShdw blurRad="38100" dist="38100" dir="2700000" algn="tl">
                    <a:srgbClr val="C0C0C0"/>
                  </a:outerShdw>
                </a:effectLst>
              </a:rPr>
              <a:t> Tutorial Center</a:t>
            </a:r>
          </a:p>
          <a:p>
            <a:pPr>
              <a:buFontTx/>
              <a:buChar char="•"/>
              <a:defRPr/>
            </a:pPr>
            <a:r>
              <a:rPr lang="en-US" sz="2400" b="1">
                <a:effectLst>
                  <a:outerShdw blurRad="38100" dist="38100" dir="2700000" algn="tl">
                    <a:srgbClr val="C0C0C0"/>
                  </a:outerShdw>
                </a:effectLst>
              </a:rPr>
              <a:t> Writing Center</a:t>
            </a:r>
            <a:r>
              <a:rPr lang="en-US" sz="1800"/>
              <a:t>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p:cNvSpPr>
            <a:spLocks noGrp="1"/>
          </p:cNvSpPr>
          <p:nvPr>
            <p:ph type="dt" sz="quarter" idx="12"/>
          </p:nvPr>
        </p:nvSpPr>
        <p:spPr/>
        <p:txBody>
          <a:bodyPr/>
          <a:lstStyle/>
          <a:p>
            <a:pPr>
              <a:defRPr/>
            </a:pPr>
            <a:fld id="{64E26EB2-4E0D-4248-B27D-19E430DF2A4A}" type="datetime1">
              <a:rPr lang="en-US"/>
              <a:pPr>
                <a:defRPr/>
              </a:pPr>
              <a:t>9/27/2011</a:t>
            </a:fld>
            <a:endParaRPr lang="en-US"/>
          </a:p>
        </p:txBody>
      </p:sp>
      <p:sp>
        <p:nvSpPr>
          <p:cNvPr id="40962"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smtClean="0"/>
              <a:t>Who enrolls in Community College?</a:t>
            </a:r>
          </a:p>
        </p:txBody>
      </p:sp>
      <p:pic>
        <p:nvPicPr>
          <p:cNvPr id="81924" name="Picture 4" descr="Tom_Hanks"/>
          <p:cNvPicPr>
            <a:picLocks noChangeAspect="1" noChangeArrowheads="1"/>
          </p:cNvPicPr>
          <p:nvPr>
            <p:ph type="body" idx="4294967295"/>
          </p:nvPr>
        </p:nvPicPr>
        <p:blipFill>
          <a:blip r:embed="rId2"/>
          <a:srcRect/>
          <a:stretch>
            <a:fillRect/>
          </a:stretch>
        </p:blipFill>
        <p:spPr>
          <a:xfrm>
            <a:off x="609600" y="1752600"/>
            <a:ext cx="1082675" cy="1528763"/>
          </a:xfrm>
        </p:spPr>
      </p:pic>
      <p:sp>
        <p:nvSpPr>
          <p:cNvPr id="107524" name="Rectangle 19"/>
          <p:cNvSpPr>
            <a:spLocks noChangeArrowheads="1"/>
          </p:cNvSpPr>
          <p:nvPr/>
        </p:nvSpPr>
        <p:spPr bwMode="auto">
          <a:xfrm>
            <a:off x="533400" y="3222625"/>
            <a:ext cx="1524000" cy="641350"/>
          </a:xfrm>
          <a:prstGeom prst="rect">
            <a:avLst/>
          </a:prstGeom>
          <a:noFill/>
          <a:ln w="9525">
            <a:noFill/>
            <a:miter lim="800000"/>
            <a:headEnd/>
            <a:tailEnd/>
          </a:ln>
        </p:spPr>
        <p:txBody>
          <a:bodyPr anchor="ctr">
            <a:spAutoFit/>
          </a:bodyPr>
          <a:lstStyle/>
          <a:p>
            <a:r>
              <a:rPr lang="en-US" sz="1800" b="1" i="1"/>
              <a:t>Tom Hanks</a:t>
            </a:r>
          </a:p>
          <a:p>
            <a:pPr eaLnBrk="0" hangingPunct="0"/>
            <a:endParaRPr lang="en-US" sz="1800"/>
          </a:p>
        </p:txBody>
      </p:sp>
      <p:pic>
        <p:nvPicPr>
          <p:cNvPr id="107525" name="Picture 9" descr="untitled"/>
          <p:cNvPicPr>
            <a:picLocks noChangeAspect="1" noChangeArrowheads="1"/>
          </p:cNvPicPr>
          <p:nvPr/>
        </p:nvPicPr>
        <p:blipFill>
          <a:blip r:embed="rId3"/>
          <a:srcRect/>
          <a:stretch>
            <a:fillRect/>
          </a:stretch>
        </p:blipFill>
        <p:spPr bwMode="auto">
          <a:xfrm>
            <a:off x="2133600" y="1752600"/>
            <a:ext cx="1600200" cy="1493838"/>
          </a:xfrm>
          <a:prstGeom prst="rect">
            <a:avLst/>
          </a:prstGeom>
          <a:noFill/>
          <a:ln w="9525">
            <a:noFill/>
            <a:miter lim="800000"/>
            <a:headEnd/>
            <a:tailEnd/>
          </a:ln>
        </p:spPr>
      </p:pic>
      <p:sp>
        <p:nvSpPr>
          <p:cNvPr id="107526" name="Rectangle 10"/>
          <p:cNvSpPr>
            <a:spLocks noChangeArrowheads="1"/>
          </p:cNvSpPr>
          <p:nvPr/>
        </p:nvSpPr>
        <p:spPr bwMode="auto">
          <a:xfrm>
            <a:off x="2133600" y="3276600"/>
            <a:ext cx="1708150" cy="366713"/>
          </a:xfrm>
          <a:prstGeom prst="rect">
            <a:avLst/>
          </a:prstGeom>
          <a:noFill/>
          <a:ln w="9525">
            <a:noFill/>
            <a:miter lim="800000"/>
            <a:headEnd/>
            <a:tailEnd/>
          </a:ln>
        </p:spPr>
        <p:txBody>
          <a:bodyPr wrap="none" anchor="ctr">
            <a:spAutoFit/>
          </a:bodyPr>
          <a:lstStyle/>
          <a:p>
            <a:pPr eaLnBrk="0" hangingPunct="0"/>
            <a:r>
              <a:rPr lang="en-US" sz="1800" b="1" i="1"/>
              <a:t>George Lucas</a:t>
            </a:r>
          </a:p>
        </p:txBody>
      </p:sp>
      <p:pic>
        <p:nvPicPr>
          <p:cNvPr id="107527" name="Picture 5" descr="200px-John-madden"/>
          <p:cNvPicPr>
            <a:picLocks noChangeAspect="1" noChangeArrowheads="1"/>
          </p:cNvPicPr>
          <p:nvPr/>
        </p:nvPicPr>
        <p:blipFill>
          <a:blip r:embed="rId4"/>
          <a:srcRect/>
          <a:stretch>
            <a:fillRect/>
          </a:stretch>
        </p:blipFill>
        <p:spPr bwMode="auto">
          <a:xfrm>
            <a:off x="4191000" y="1752600"/>
            <a:ext cx="1600200" cy="1535113"/>
          </a:xfrm>
          <a:prstGeom prst="rect">
            <a:avLst/>
          </a:prstGeom>
          <a:noFill/>
          <a:ln w="9525">
            <a:noFill/>
            <a:miter lim="800000"/>
            <a:headEnd/>
            <a:tailEnd/>
          </a:ln>
        </p:spPr>
      </p:pic>
      <p:sp>
        <p:nvSpPr>
          <p:cNvPr id="107528" name="Rectangle 9"/>
          <p:cNvSpPr>
            <a:spLocks noChangeArrowheads="1"/>
          </p:cNvSpPr>
          <p:nvPr/>
        </p:nvSpPr>
        <p:spPr bwMode="auto">
          <a:xfrm>
            <a:off x="4114800" y="3276600"/>
            <a:ext cx="1657350" cy="366713"/>
          </a:xfrm>
          <a:prstGeom prst="rect">
            <a:avLst/>
          </a:prstGeom>
          <a:noFill/>
          <a:ln w="9525">
            <a:noFill/>
            <a:miter lim="800000"/>
            <a:headEnd/>
            <a:tailEnd/>
          </a:ln>
        </p:spPr>
        <p:txBody>
          <a:bodyPr wrap="none">
            <a:spAutoFit/>
          </a:bodyPr>
          <a:lstStyle/>
          <a:p>
            <a:r>
              <a:rPr lang="en-US" sz="1800" b="1" i="1"/>
              <a:t>John Madden</a:t>
            </a:r>
          </a:p>
        </p:txBody>
      </p:sp>
      <p:pic>
        <p:nvPicPr>
          <p:cNvPr id="82949" name="Picture 5" descr="1781261[1]"/>
          <p:cNvPicPr>
            <a:picLocks noChangeAspect="1" noChangeArrowheads="1"/>
          </p:cNvPicPr>
          <p:nvPr/>
        </p:nvPicPr>
        <p:blipFill>
          <a:blip r:embed="rId5"/>
          <a:srcRect/>
          <a:stretch>
            <a:fillRect/>
          </a:stretch>
        </p:blipFill>
        <p:spPr bwMode="auto">
          <a:xfrm>
            <a:off x="6096000" y="1828800"/>
            <a:ext cx="1092200" cy="1524000"/>
          </a:xfrm>
          <a:prstGeom prst="rect">
            <a:avLst/>
          </a:prstGeom>
          <a:noFill/>
          <a:ln w="9525">
            <a:noFill/>
            <a:miter lim="800000"/>
            <a:headEnd/>
            <a:tailEnd/>
          </a:ln>
        </p:spPr>
      </p:pic>
      <p:sp>
        <p:nvSpPr>
          <p:cNvPr id="107530" name="Rectangle 4"/>
          <p:cNvSpPr>
            <a:spLocks noChangeArrowheads="1"/>
          </p:cNvSpPr>
          <p:nvPr/>
        </p:nvSpPr>
        <p:spPr bwMode="auto">
          <a:xfrm>
            <a:off x="6019800" y="3276600"/>
            <a:ext cx="1822450" cy="641350"/>
          </a:xfrm>
          <a:prstGeom prst="rect">
            <a:avLst/>
          </a:prstGeom>
          <a:noFill/>
          <a:ln w="9525">
            <a:noFill/>
            <a:miter lim="800000"/>
            <a:headEnd/>
            <a:tailEnd/>
          </a:ln>
        </p:spPr>
        <p:txBody>
          <a:bodyPr wrap="none" anchor="ctr">
            <a:spAutoFit/>
          </a:bodyPr>
          <a:lstStyle/>
          <a:p>
            <a:r>
              <a:rPr lang="en-US" sz="1800" b="1" i="1"/>
              <a:t>Robin Williams</a:t>
            </a:r>
          </a:p>
          <a:p>
            <a:pPr eaLnBrk="0" hangingPunct="0"/>
            <a:endParaRPr lang="en-US" sz="1800"/>
          </a:p>
        </p:txBody>
      </p:sp>
      <p:pic>
        <p:nvPicPr>
          <p:cNvPr id="107531" name="Picture 12" descr="3b52090r"/>
          <p:cNvPicPr>
            <a:picLocks noChangeAspect="1" noChangeArrowheads="1"/>
          </p:cNvPicPr>
          <p:nvPr/>
        </p:nvPicPr>
        <p:blipFill>
          <a:blip r:embed="rId6"/>
          <a:srcRect/>
          <a:stretch>
            <a:fillRect/>
          </a:stretch>
        </p:blipFill>
        <p:spPr bwMode="auto">
          <a:xfrm>
            <a:off x="609600" y="3886200"/>
            <a:ext cx="1371600" cy="1905000"/>
          </a:xfrm>
          <a:prstGeom prst="rect">
            <a:avLst/>
          </a:prstGeom>
          <a:noFill/>
          <a:ln w="9525">
            <a:noFill/>
            <a:miter lim="800000"/>
            <a:headEnd/>
            <a:tailEnd/>
          </a:ln>
        </p:spPr>
      </p:pic>
      <p:sp>
        <p:nvSpPr>
          <p:cNvPr id="107532" name="Rectangle 17"/>
          <p:cNvSpPr>
            <a:spLocks noChangeArrowheads="1"/>
          </p:cNvSpPr>
          <p:nvPr/>
        </p:nvSpPr>
        <p:spPr bwMode="auto">
          <a:xfrm>
            <a:off x="609600" y="5791200"/>
            <a:ext cx="1644650" cy="641350"/>
          </a:xfrm>
          <a:prstGeom prst="rect">
            <a:avLst/>
          </a:prstGeom>
          <a:noFill/>
          <a:ln w="9525">
            <a:noFill/>
            <a:miter lim="800000"/>
            <a:headEnd/>
            <a:tailEnd/>
          </a:ln>
        </p:spPr>
        <p:txBody>
          <a:bodyPr wrap="none" anchor="ctr">
            <a:spAutoFit/>
          </a:bodyPr>
          <a:lstStyle/>
          <a:p>
            <a:r>
              <a:rPr lang="en-US" sz="1800" b="1" i="1"/>
              <a:t>Jimmy Carter</a:t>
            </a:r>
          </a:p>
          <a:p>
            <a:pPr eaLnBrk="0" hangingPunct="0"/>
            <a:endParaRPr lang="en-US" sz="1800"/>
          </a:p>
        </p:txBody>
      </p:sp>
      <p:pic>
        <p:nvPicPr>
          <p:cNvPr id="82957" name="Picture 13" descr="collins"/>
          <p:cNvPicPr>
            <a:picLocks noChangeAspect="1" noChangeArrowheads="1"/>
          </p:cNvPicPr>
          <p:nvPr/>
        </p:nvPicPr>
        <p:blipFill>
          <a:blip r:embed="rId7"/>
          <a:srcRect/>
          <a:stretch>
            <a:fillRect/>
          </a:stretch>
        </p:blipFill>
        <p:spPr bwMode="auto">
          <a:xfrm>
            <a:off x="2286000" y="3733800"/>
            <a:ext cx="1573213" cy="1981200"/>
          </a:xfrm>
          <a:prstGeom prst="rect">
            <a:avLst/>
          </a:prstGeom>
          <a:noFill/>
          <a:ln w="9525">
            <a:noFill/>
            <a:miter lim="800000"/>
            <a:headEnd/>
            <a:tailEnd/>
          </a:ln>
        </p:spPr>
      </p:pic>
      <p:sp>
        <p:nvSpPr>
          <p:cNvPr id="107534" name="Rectangle 20"/>
          <p:cNvSpPr>
            <a:spLocks noChangeArrowheads="1"/>
          </p:cNvSpPr>
          <p:nvPr/>
        </p:nvSpPr>
        <p:spPr bwMode="auto">
          <a:xfrm>
            <a:off x="2286000" y="5715000"/>
            <a:ext cx="1682750" cy="641350"/>
          </a:xfrm>
          <a:prstGeom prst="rect">
            <a:avLst/>
          </a:prstGeom>
          <a:noFill/>
          <a:ln w="9525">
            <a:noFill/>
            <a:miter lim="800000"/>
            <a:headEnd/>
            <a:tailEnd/>
          </a:ln>
        </p:spPr>
        <p:txBody>
          <a:bodyPr wrap="none" anchor="ctr">
            <a:spAutoFit/>
          </a:bodyPr>
          <a:lstStyle/>
          <a:p>
            <a:r>
              <a:rPr lang="en-US" sz="1800" b="1" i="1"/>
              <a:t>Eileen Collins</a:t>
            </a:r>
          </a:p>
          <a:p>
            <a:pPr eaLnBrk="0" hangingPunct="0"/>
            <a:endParaRPr lang="en-US" sz="1800"/>
          </a:p>
        </p:txBody>
      </p:sp>
      <p:pic>
        <p:nvPicPr>
          <p:cNvPr id="82955" name="Picture 11" descr="sports"/>
          <p:cNvPicPr>
            <a:picLocks noChangeAspect="1" noChangeArrowheads="1"/>
          </p:cNvPicPr>
          <p:nvPr/>
        </p:nvPicPr>
        <p:blipFill>
          <a:blip r:embed="rId8"/>
          <a:srcRect/>
          <a:stretch>
            <a:fillRect/>
          </a:stretch>
        </p:blipFill>
        <p:spPr bwMode="auto">
          <a:xfrm>
            <a:off x="4191000" y="3733800"/>
            <a:ext cx="1368425" cy="2057400"/>
          </a:xfrm>
          <a:prstGeom prst="rect">
            <a:avLst/>
          </a:prstGeom>
          <a:noFill/>
          <a:ln w="9525">
            <a:noFill/>
            <a:miter lim="800000"/>
            <a:headEnd/>
            <a:tailEnd/>
          </a:ln>
        </p:spPr>
      </p:pic>
      <p:sp>
        <p:nvSpPr>
          <p:cNvPr id="107536" name="Rectangle 17"/>
          <p:cNvSpPr>
            <a:spLocks noChangeArrowheads="1"/>
          </p:cNvSpPr>
          <p:nvPr/>
        </p:nvSpPr>
        <p:spPr bwMode="auto">
          <a:xfrm>
            <a:off x="4267200" y="5791200"/>
            <a:ext cx="1250950" cy="366713"/>
          </a:xfrm>
          <a:prstGeom prst="rect">
            <a:avLst/>
          </a:prstGeom>
          <a:noFill/>
          <a:ln w="9525">
            <a:noFill/>
            <a:miter lim="800000"/>
            <a:headEnd/>
            <a:tailEnd/>
          </a:ln>
        </p:spPr>
        <p:txBody>
          <a:bodyPr wrap="none">
            <a:spAutoFit/>
          </a:bodyPr>
          <a:lstStyle/>
          <a:p>
            <a:r>
              <a:rPr lang="en-US" sz="1800" b="1" i="1"/>
              <a:t>Jon Miller</a:t>
            </a:r>
          </a:p>
        </p:txBody>
      </p:sp>
      <p:pic>
        <p:nvPicPr>
          <p:cNvPr id="83976" name="Picture 8" descr="Disney-dpa_250"/>
          <p:cNvPicPr>
            <a:picLocks noChangeAspect="1" noChangeArrowheads="1"/>
          </p:cNvPicPr>
          <p:nvPr/>
        </p:nvPicPr>
        <p:blipFill>
          <a:blip r:embed="rId9"/>
          <a:srcRect/>
          <a:stretch>
            <a:fillRect/>
          </a:stretch>
        </p:blipFill>
        <p:spPr bwMode="auto">
          <a:xfrm>
            <a:off x="5943600" y="3810000"/>
            <a:ext cx="1719263" cy="1828800"/>
          </a:xfrm>
          <a:prstGeom prst="rect">
            <a:avLst/>
          </a:prstGeom>
          <a:noFill/>
          <a:ln w="9525">
            <a:noFill/>
            <a:miter lim="800000"/>
            <a:headEnd/>
            <a:tailEnd/>
          </a:ln>
        </p:spPr>
      </p:pic>
      <p:sp>
        <p:nvSpPr>
          <p:cNvPr id="107538" name="Rectangle 9"/>
          <p:cNvSpPr>
            <a:spLocks noChangeArrowheads="1"/>
          </p:cNvSpPr>
          <p:nvPr/>
        </p:nvSpPr>
        <p:spPr bwMode="auto">
          <a:xfrm>
            <a:off x="5943600" y="5638800"/>
            <a:ext cx="1676400" cy="1554163"/>
          </a:xfrm>
          <a:prstGeom prst="rect">
            <a:avLst/>
          </a:prstGeom>
          <a:noFill/>
          <a:ln w="9525">
            <a:noFill/>
            <a:miter lim="800000"/>
            <a:headEnd/>
            <a:tailEnd/>
          </a:ln>
        </p:spPr>
        <p:txBody>
          <a:bodyPr anchor="ctr">
            <a:spAutoFit/>
          </a:bodyPr>
          <a:lstStyle/>
          <a:p>
            <a:r>
              <a:rPr lang="en-US" sz="3200" b="1" i="1"/>
              <a:t>Walt Disney</a:t>
            </a:r>
          </a:p>
          <a:p>
            <a:pPr eaLnBrk="0" hangingPunct="0"/>
            <a:endParaRPr lang="en-US" sz="3200"/>
          </a:p>
        </p:txBody>
      </p:sp>
      <p:pic>
        <p:nvPicPr>
          <p:cNvPr id="107539" name="Picture 7" descr="Walt%20disney%2003"/>
          <p:cNvPicPr>
            <a:picLocks noChangeAspect="1" noChangeArrowheads="1"/>
          </p:cNvPicPr>
          <p:nvPr/>
        </p:nvPicPr>
        <p:blipFill>
          <a:blip r:embed="rId10"/>
          <a:srcRect/>
          <a:stretch>
            <a:fillRect/>
          </a:stretch>
        </p:blipFill>
        <p:spPr bwMode="auto">
          <a:xfrm>
            <a:off x="6781800" y="0"/>
            <a:ext cx="2362200" cy="1771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iterate type="lt">
                                    <p:tmPct val="0"/>
                                  </p:iterate>
                                  <p:childTnLst>
                                    <p:set>
                                      <p:cBhvr>
                                        <p:cTn id="6" dur="1" fill="hold">
                                          <p:stCondLst>
                                            <p:cond delay="0"/>
                                          </p:stCondLst>
                                        </p:cTn>
                                        <p:tgtEl>
                                          <p:spTgt spid="81924"/>
                                        </p:tgtEl>
                                        <p:attrNameLst>
                                          <p:attrName>style.visibility</p:attrName>
                                        </p:attrNameLst>
                                      </p:cBhvr>
                                      <p:to>
                                        <p:strVal val="visible"/>
                                      </p:to>
                                    </p:set>
                                    <p:animEffect transition="in" filter="fade">
                                      <p:cBhvr>
                                        <p:cTn id="7" dur="800" decel="100000"/>
                                        <p:tgtEl>
                                          <p:spTgt spid="81924"/>
                                        </p:tgtEl>
                                      </p:cBhvr>
                                    </p:animEffect>
                                    <p:anim calcmode="lin" valueType="num">
                                      <p:cBhvr>
                                        <p:cTn id="8" dur="800" decel="100000" fill="hold"/>
                                        <p:tgtEl>
                                          <p:spTgt spid="81924"/>
                                        </p:tgtEl>
                                        <p:attrNameLst>
                                          <p:attrName>style.rotation</p:attrName>
                                        </p:attrNameLst>
                                      </p:cBhvr>
                                      <p:tavLst>
                                        <p:tav tm="0">
                                          <p:val>
                                            <p:fltVal val="-90"/>
                                          </p:val>
                                        </p:tav>
                                        <p:tav tm="100000">
                                          <p:val>
                                            <p:fltVal val="0"/>
                                          </p:val>
                                        </p:tav>
                                      </p:tavLst>
                                    </p:anim>
                                    <p:anim calcmode="lin" valueType="num">
                                      <p:cBhvr>
                                        <p:cTn id="9" dur="800" decel="100000" fill="hold"/>
                                        <p:tgtEl>
                                          <p:spTgt spid="81924"/>
                                        </p:tgtEl>
                                        <p:attrNameLst>
                                          <p:attrName>ppt_x</p:attrName>
                                        </p:attrNameLst>
                                      </p:cBhvr>
                                      <p:tavLst>
                                        <p:tav tm="0">
                                          <p:val>
                                            <p:strVal val="#ppt_x+0.4"/>
                                          </p:val>
                                        </p:tav>
                                        <p:tav tm="100000">
                                          <p:val>
                                            <p:strVal val="#ppt_x-0.05"/>
                                          </p:val>
                                        </p:tav>
                                      </p:tavLst>
                                    </p:anim>
                                    <p:anim calcmode="lin" valueType="num">
                                      <p:cBhvr>
                                        <p:cTn id="10" dur="800" decel="100000" fill="hold"/>
                                        <p:tgtEl>
                                          <p:spTgt spid="8192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192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1924"/>
                                        </p:tgtEl>
                                        <p:attrNameLst>
                                          <p:attrName>ppt_y</p:attrName>
                                        </p:attrNameLst>
                                      </p:cBhvr>
                                      <p:tavLst>
                                        <p:tav tm="0">
                                          <p:val>
                                            <p:strVal val="#ppt_y+0.1"/>
                                          </p:val>
                                        </p:tav>
                                        <p:tav tm="100000">
                                          <p:val>
                                            <p:strVal val="#ppt_y"/>
                                          </p:val>
                                        </p:tav>
                                      </p:tavLst>
                                    </p:anim>
                                  </p:childTnLst>
                                </p:cTn>
                              </p:par>
                              <p:par>
                                <p:cTn id="13" presetID="31" presetClass="entr" presetSubtype="0" fill="hold" nodeType="withEffect">
                                  <p:stCondLst>
                                    <p:cond delay="0"/>
                                  </p:stCondLst>
                                  <p:iterate type="lt">
                                    <p:tmPct val="5000"/>
                                  </p:iterate>
                                  <p:childTnLst>
                                    <p:set>
                                      <p:cBhvr>
                                        <p:cTn id="14" dur="1" fill="hold">
                                          <p:stCondLst>
                                            <p:cond delay="0"/>
                                          </p:stCondLst>
                                        </p:cTn>
                                        <p:tgtEl>
                                          <p:spTgt spid="82949"/>
                                        </p:tgtEl>
                                        <p:attrNameLst>
                                          <p:attrName>style.visibility</p:attrName>
                                        </p:attrNameLst>
                                      </p:cBhvr>
                                      <p:to>
                                        <p:strVal val="visible"/>
                                      </p:to>
                                    </p:set>
                                    <p:anim calcmode="lin" valueType="num">
                                      <p:cBhvr>
                                        <p:cTn id="15" dur="1000" fill="hold"/>
                                        <p:tgtEl>
                                          <p:spTgt spid="82949"/>
                                        </p:tgtEl>
                                        <p:attrNameLst>
                                          <p:attrName>ppt_w</p:attrName>
                                        </p:attrNameLst>
                                      </p:cBhvr>
                                      <p:tavLst>
                                        <p:tav tm="0">
                                          <p:val>
                                            <p:fltVal val="0"/>
                                          </p:val>
                                        </p:tav>
                                        <p:tav tm="100000">
                                          <p:val>
                                            <p:strVal val="#ppt_w"/>
                                          </p:val>
                                        </p:tav>
                                      </p:tavLst>
                                    </p:anim>
                                    <p:anim calcmode="lin" valueType="num">
                                      <p:cBhvr>
                                        <p:cTn id="16" dur="1000" fill="hold"/>
                                        <p:tgtEl>
                                          <p:spTgt spid="82949"/>
                                        </p:tgtEl>
                                        <p:attrNameLst>
                                          <p:attrName>ppt_h</p:attrName>
                                        </p:attrNameLst>
                                      </p:cBhvr>
                                      <p:tavLst>
                                        <p:tav tm="0">
                                          <p:val>
                                            <p:fltVal val="0"/>
                                          </p:val>
                                        </p:tav>
                                        <p:tav tm="100000">
                                          <p:val>
                                            <p:strVal val="#ppt_h"/>
                                          </p:val>
                                        </p:tav>
                                      </p:tavLst>
                                    </p:anim>
                                    <p:anim calcmode="lin" valueType="num">
                                      <p:cBhvr>
                                        <p:cTn id="17" dur="1000" fill="hold"/>
                                        <p:tgtEl>
                                          <p:spTgt spid="82949"/>
                                        </p:tgtEl>
                                        <p:attrNameLst>
                                          <p:attrName>style.rotation</p:attrName>
                                        </p:attrNameLst>
                                      </p:cBhvr>
                                      <p:tavLst>
                                        <p:tav tm="0">
                                          <p:val>
                                            <p:fltVal val="90"/>
                                          </p:val>
                                        </p:tav>
                                        <p:tav tm="100000">
                                          <p:val>
                                            <p:fltVal val="0"/>
                                          </p:val>
                                        </p:tav>
                                      </p:tavLst>
                                    </p:anim>
                                    <p:animEffect transition="in" filter="fade">
                                      <p:cBhvr>
                                        <p:cTn id="18" dur="1000"/>
                                        <p:tgtEl>
                                          <p:spTgt spid="82949"/>
                                        </p:tgtEl>
                                      </p:cBhvr>
                                    </p:animEffect>
                                  </p:childTnLst>
                                </p:cTn>
                              </p:par>
                              <p:par>
                                <p:cTn id="19" presetID="2" presetClass="entr" presetSubtype="4" fill="hold" nodeType="withEffect">
                                  <p:stCondLst>
                                    <p:cond delay="0"/>
                                  </p:stCondLst>
                                  <p:childTnLst>
                                    <p:set>
                                      <p:cBhvr>
                                        <p:cTn id="20" dur="1" fill="hold">
                                          <p:stCondLst>
                                            <p:cond delay="0"/>
                                          </p:stCondLst>
                                        </p:cTn>
                                        <p:tgtEl>
                                          <p:spTgt spid="82957"/>
                                        </p:tgtEl>
                                        <p:attrNameLst>
                                          <p:attrName>style.visibility</p:attrName>
                                        </p:attrNameLst>
                                      </p:cBhvr>
                                      <p:to>
                                        <p:strVal val="visible"/>
                                      </p:to>
                                    </p:set>
                                    <p:anim calcmode="lin" valueType="num">
                                      <p:cBhvr additive="base">
                                        <p:cTn id="21" dur="3000" fill="hold"/>
                                        <p:tgtEl>
                                          <p:spTgt spid="82957"/>
                                        </p:tgtEl>
                                        <p:attrNameLst>
                                          <p:attrName>ppt_x</p:attrName>
                                        </p:attrNameLst>
                                      </p:cBhvr>
                                      <p:tavLst>
                                        <p:tav tm="0">
                                          <p:val>
                                            <p:strVal val="#ppt_x"/>
                                          </p:val>
                                        </p:tav>
                                        <p:tav tm="100000">
                                          <p:val>
                                            <p:strVal val="#ppt_x"/>
                                          </p:val>
                                        </p:tav>
                                      </p:tavLst>
                                    </p:anim>
                                    <p:anim calcmode="lin" valueType="num">
                                      <p:cBhvr additive="base">
                                        <p:cTn id="22" dur="3000" fill="hold"/>
                                        <p:tgtEl>
                                          <p:spTgt spid="82957"/>
                                        </p:tgtEl>
                                        <p:attrNameLst>
                                          <p:attrName>ppt_y</p:attrName>
                                        </p:attrNameLst>
                                      </p:cBhvr>
                                      <p:tavLst>
                                        <p:tav tm="0">
                                          <p:val>
                                            <p:strVal val="1+#ppt_h/2"/>
                                          </p:val>
                                        </p:tav>
                                        <p:tav tm="100000">
                                          <p:val>
                                            <p:strVal val="#ppt_y"/>
                                          </p:val>
                                        </p:tav>
                                      </p:tavLst>
                                    </p:anim>
                                  </p:childTnLst>
                                </p:cTn>
                              </p:par>
                              <p:par>
                                <p:cTn id="23" presetID="21" presetClass="entr" presetSubtype="4" fill="hold" nodeType="withEffect">
                                  <p:stCondLst>
                                    <p:cond delay="0"/>
                                  </p:stCondLst>
                                  <p:childTnLst>
                                    <p:set>
                                      <p:cBhvr>
                                        <p:cTn id="24" dur="1" fill="hold">
                                          <p:stCondLst>
                                            <p:cond delay="0"/>
                                          </p:stCondLst>
                                        </p:cTn>
                                        <p:tgtEl>
                                          <p:spTgt spid="82955"/>
                                        </p:tgtEl>
                                        <p:attrNameLst>
                                          <p:attrName>style.visibility</p:attrName>
                                        </p:attrNameLst>
                                      </p:cBhvr>
                                      <p:to>
                                        <p:strVal val="visible"/>
                                      </p:to>
                                    </p:set>
                                    <p:animEffect transition="in" filter="wheel(4)">
                                      <p:cBhvr>
                                        <p:cTn id="25" dur="2000"/>
                                        <p:tgtEl>
                                          <p:spTgt spid="82955"/>
                                        </p:tgtEl>
                                      </p:cBhvr>
                                    </p:animEffect>
                                  </p:childTnLst>
                                </p:cTn>
                              </p:par>
                              <p:par>
                                <p:cTn id="26" presetID="10" presetClass="entr" presetSubtype="0" fill="hold" nodeType="withEffect">
                                  <p:stCondLst>
                                    <p:cond delay="0"/>
                                  </p:stCondLst>
                                  <p:childTnLst>
                                    <p:set>
                                      <p:cBhvr>
                                        <p:cTn id="27" dur="1" fill="hold">
                                          <p:stCondLst>
                                            <p:cond delay="0"/>
                                          </p:stCondLst>
                                        </p:cTn>
                                        <p:tgtEl>
                                          <p:spTgt spid="83976"/>
                                        </p:tgtEl>
                                        <p:attrNameLst>
                                          <p:attrName>style.visibility</p:attrName>
                                        </p:attrNameLst>
                                      </p:cBhvr>
                                      <p:to>
                                        <p:strVal val="visible"/>
                                      </p:to>
                                    </p:set>
                                    <p:animEffect transition="in" filter="fade">
                                      <p:cBhvr>
                                        <p:cTn id="28" dur="2000"/>
                                        <p:tgtEl>
                                          <p:spTgt spid="83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6"/>
          <p:cNvSpPr>
            <a:spLocks noGrp="1"/>
          </p:cNvSpPr>
          <p:nvPr>
            <p:ph type="dt" sz="quarter" idx="12"/>
          </p:nvPr>
        </p:nvSpPr>
        <p:spPr/>
        <p:txBody>
          <a:bodyPr/>
          <a:lstStyle/>
          <a:p>
            <a:pPr>
              <a:defRPr/>
            </a:pPr>
            <a:fld id="{15325D89-B361-4513-B3B1-80374665DE2E}" type="datetime1">
              <a:rPr lang="en-US"/>
              <a:pPr>
                <a:defRPr/>
              </a:pPr>
              <a:t>9/27/2011</a:t>
            </a:fld>
            <a:endParaRPr lang="en-US"/>
          </a:p>
        </p:txBody>
      </p:sp>
      <p:sp>
        <p:nvSpPr>
          <p:cNvPr id="121858" name="Rectangle 2"/>
          <p:cNvSpPr>
            <a:spLocks noGrp="1"/>
          </p:cNvSpPr>
          <p:nvPr>
            <p:ph type="title"/>
          </p:nvPr>
        </p:nvSpPr>
        <p:spPr bwMode="auto"/>
        <p:txBody>
          <a:bodyPr wrap="square" numCol="1" anchorCtr="0" compatLnSpc="1">
            <a:prstTxWarp prst="textNoShape">
              <a:avLst/>
            </a:prstTxWarp>
          </a:bodyPr>
          <a:lstStyle/>
          <a:p>
            <a:pPr>
              <a:defRPr/>
            </a:pPr>
            <a:r>
              <a:rPr lang="en-US" smtClean="0"/>
              <a:t>Summary of Deadlines: </a:t>
            </a:r>
          </a:p>
        </p:txBody>
      </p:sp>
      <p:graphicFrame>
        <p:nvGraphicFramePr>
          <p:cNvPr id="22566" name="Group 38"/>
          <p:cNvGraphicFramePr>
            <a:graphicFrameLocks noGrp="1"/>
          </p:cNvGraphicFramePr>
          <p:nvPr>
            <p:ph sz="half" idx="2"/>
          </p:nvPr>
        </p:nvGraphicFramePr>
        <p:xfrm>
          <a:off x="228600" y="1681163"/>
          <a:ext cx="7924800" cy="4800600"/>
        </p:xfrm>
        <a:graphic>
          <a:graphicData uri="http://schemas.openxmlformats.org/drawingml/2006/table">
            <a:tbl>
              <a:tblPr/>
              <a:tblGrid>
                <a:gridCol w="1922463"/>
                <a:gridCol w="1608137"/>
                <a:gridCol w="1803400"/>
                <a:gridCol w="2590800"/>
              </a:tblGrid>
              <a:tr h="960438">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1" i="0" u="none" strike="noStrike" cap="none" normalizeH="0" baseline="0" smtClean="0">
                          <a:ln>
                            <a:noFill/>
                          </a:ln>
                          <a:solidFill>
                            <a:schemeClr val="tx1"/>
                          </a:solidFill>
                          <a:effectLst/>
                          <a:latin typeface="Calibri" pitchFamily="34" charset="0"/>
                          <a:cs typeface="Arial" charset="0"/>
                        </a:rPr>
                        <a:t>COLLEGE 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Application Available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Application Deadline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Websites: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563">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0" i="0" u="none" strike="noStrike" cap="none" normalizeH="0" baseline="0" smtClean="0">
                          <a:ln>
                            <a:noFill/>
                          </a:ln>
                          <a:solidFill>
                            <a:schemeClr val="hlink"/>
                          </a:solidFill>
                          <a:effectLst/>
                          <a:latin typeface="Calibri" pitchFamily="34" charset="0"/>
                          <a:cs typeface="Arial" charset="0"/>
                        </a:rPr>
                        <a:t>University of California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Oct.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Wed, NOV. 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800" b="1" i="0" u="none" strike="noStrike" cap="none" normalizeH="0" baseline="0" smtClean="0">
                          <a:ln>
                            <a:noFill/>
                          </a:ln>
                          <a:solidFill>
                            <a:schemeClr val="tx1"/>
                          </a:solidFill>
                          <a:effectLst/>
                          <a:latin typeface="Calibri" pitchFamily="34" charset="0"/>
                          <a:cs typeface="Arial" charset="0"/>
                        </a:rPr>
                        <a:t>universityofcalifornia.edu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8850">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0" i="0" u="none" strike="noStrike" cap="none" normalizeH="0" baseline="0" smtClean="0">
                          <a:ln>
                            <a:noFill/>
                          </a:ln>
                          <a:solidFill>
                            <a:schemeClr val="hlink"/>
                          </a:solidFill>
                          <a:effectLst/>
                          <a:latin typeface="Calibri" pitchFamily="34" charset="0"/>
                          <a:cs typeface="Arial" charset="0"/>
                        </a:rPr>
                        <a:t>California State University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Oct.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Wed, NOV. 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cs typeface="Arial" charset="0"/>
                        </a:rPr>
                        <a:t>csumentor.edu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7063">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0" i="0" u="none" strike="noStrike" cap="none" normalizeH="0" baseline="0" smtClean="0">
                          <a:ln>
                            <a:noFill/>
                          </a:ln>
                          <a:solidFill>
                            <a:schemeClr val="hlink"/>
                          </a:solidFill>
                          <a:effectLst/>
                          <a:latin typeface="Calibri" pitchFamily="34" charset="0"/>
                          <a:cs typeface="Arial" charset="0"/>
                        </a:rPr>
                        <a:t>Private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LIVE! Now </a:t>
                      </a:r>
                      <a:r>
                        <a:rPr kumimoji="0" lang="en-US" sz="2000" b="0" i="0" u="none" strike="noStrike" cap="none" normalizeH="0" baseline="0" smtClean="0">
                          <a:ln>
                            <a:noFill/>
                          </a:ln>
                          <a:solidFill>
                            <a:schemeClr val="tx1"/>
                          </a:solidFill>
                          <a:effectLst/>
                          <a:latin typeface="Calibri" pitchFamily="34" charset="0"/>
                          <a:cs typeface="Arial" charset="0"/>
                          <a:sym typeface="Wingdings" pitchFamily="2" charset="2"/>
                        </a:rPr>
                        <a:t></a:t>
                      </a:r>
                      <a:endParaRPr kumimoji="0" lang="en-US" sz="2000" b="0" i="0" u="none" strike="noStrike" cap="none" normalizeH="0" baseline="0" smtClean="0">
                        <a:ln>
                          <a:noFill/>
                        </a:ln>
                        <a:solidFill>
                          <a:schemeClr val="tx1"/>
                        </a:solidFill>
                        <a:effectLst/>
                        <a:latin typeface="Calibri"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Varies: Dec/Jan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cs typeface="Arial" charset="0"/>
                        </a:rPr>
                        <a:t>commonapp.org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0438">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0" i="0" u="none" strike="noStrike" cap="none" normalizeH="0" baseline="0" smtClean="0">
                          <a:ln>
                            <a:noFill/>
                          </a:ln>
                          <a:solidFill>
                            <a:schemeClr val="hlink"/>
                          </a:solidFill>
                          <a:effectLst/>
                          <a:latin typeface="Calibri" pitchFamily="34" charset="0"/>
                          <a:cs typeface="Arial" charset="0"/>
                        </a:rPr>
                        <a:t>Community College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Around Feb/March 2012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cs typeface="Arial" charset="0"/>
                        </a:rPr>
                        <a:t>Submit ASAP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cs typeface="Arial" charset="0"/>
                        </a:rPr>
                        <a:t>cccapply.org</a:t>
                      </a:r>
                    </a:p>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cs typeface="Arial" charset="0"/>
                        </a:rPr>
                        <a:t>Assist.org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quarter" idx="12"/>
          </p:nvPr>
        </p:nvSpPr>
        <p:spPr/>
        <p:txBody>
          <a:bodyPr/>
          <a:lstStyle/>
          <a:p>
            <a:pPr>
              <a:defRPr/>
            </a:pPr>
            <a:fld id="{7FD2B362-DA24-4574-A990-0EDE95559234}" type="datetime1">
              <a:rPr lang="en-US"/>
              <a:pPr>
                <a:defRPr/>
              </a:pPr>
              <a:t>9/27/2011</a:t>
            </a:fld>
            <a:endParaRPr lang="en-US"/>
          </a:p>
        </p:txBody>
      </p:sp>
      <p:sp>
        <p:nvSpPr>
          <p:cNvPr id="38914" name="Rectangle 2"/>
          <p:cNvSpPr>
            <a:spLocks noGrp="1" noChangeArrowheads="1"/>
          </p:cNvSpPr>
          <p:nvPr>
            <p:ph type="title"/>
          </p:nvPr>
        </p:nvSpPr>
        <p:spPr bwMode="auto"/>
        <p:txBody>
          <a:bodyPr wrap="square" numCol="1" anchorCtr="0" compatLnSpc="1">
            <a:prstTxWarp prst="textNoShape">
              <a:avLst/>
            </a:prstTxWarp>
          </a:bodyPr>
          <a:lstStyle/>
          <a:p>
            <a:pPr algn="ctr" eaLnBrk="1" hangingPunct="1"/>
            <a:r>
              <a:rPr lang="en-US" smtClean="0">
                <a:effectLst>
                  <a:outerShdw blurRad="38100" dist="38100" dir="2700000" algn="tl">
                    <a:srgbClr val="C0C0C0"/>
                  </a:outerShdw>
                </a:effectLst>
              </a:rPr>
              <a:t>Thank YOU!</a:t>
            </a:r>
          </a:p>
        </p:txBody>
      </p:sp>
      <p:sp>
        <p:nvSpPr>
          <p:cNvPr id="108547" name="Rectangle 5"/>
          <p:cNvSpPr>
            <a:spLocks noChangeArrowheads="1"/>
          </p:cNvSpPr>
          <p:nvPr/>
        </p:nvSpPr>
        <p:spPr bwMode="auto">
          <a:xfrm>
            <a:off x="914400" y="1524000"/>
            <a:ext cx="6096000" cy="1190625"/>
          </a:xfrm>
          <a:prstGeom prst="rect">
            <a:avLst/>
          </a:prstGeom>
          <a:noFill/>
          <a:ln w="9525">
            <a:noFill/>
            <a:miter lim="800000"/>
            <a:headEnd/>
            <a:tailEnd/>
          </a:ln>
        </p:spPr>
        <p:txBody>
          <a:bodyPr>
            <a:spAutoFit/>
          </a:bodyPr>
          <a:lstStyle/>
          <a:p>
            <a:r>
              <a:rPr lang="en-US" sz="1800" b="1">
                <a:solidFill>
                  <a:schemeClr val="hlink"/>
                </a:solidFill>
              </a:rPr>
              <a:t>Students' motivation, ambition and desire to learn have a much stronger effect on their subsequent success</a:t>
            </a:r>
          </a:p>
          <a:p>
            <a:pPr algn="r"/>
            <a:r>
              <a:rPr lang="en-US" sz="1800" b="1"/>
              <a:t>-Martha O’connell, executive director of CTCL</a:t>
            </a:r>
          </a:p>
        </p:txBody>
      </p:sp>
      <p:pic>
        <p:nvPicPr>
          <p:cNvPr id="108548" name="Picture 6"/>
          <p:cNvPicPr>
            <a:picLocks noChangeAspect="1" noChangeArrowheads="1"/>
          </p:cNvPicPr>
          <p:nvPr/>
        </p:nvPicPr>
        <p:blipFill>
          <a:blip r:embed="rId2"/>
          <a:srcRect/>
          <a:stretch>
            <a:fillRect/>
          </a:stretch>
        </p:blipFill>
        <p:spPr bwMode="auto">
          <a:xfrm>
            <a:off x="5181600" y="4478338"/>
            <a:ext cx="3276600" cy="2379662"/>
          </a:xfrm>
          <a:prstGeom prst="rect">
            <a:avLst/>
          </a:prstGeom>
          <a:noFill/>
          <a:ln w="9525">
            <a:noFill/>
            <a:miter lim="800000"/>
            <a:headEnd/>
            <a:tailEnd/>
          </a:ln>
        </p:spPr>
      </p:pic>
      <p:pic>
        <p:nvPicPr>
          <p:cNvPr id="108549" name="Picture 7"/>
          <p:cNvPicPr>
            <a:picLocks noChangeAspect="1" noChangeArrowheads="1"/>
          </p:cNvPicPr>
          <p:nvPr/>
        </p:nvPicPr>
        <p:blipFill>
          <a:blip r:embed="rId3"/>
          <a:srcRect/>
          <a:stretch>
            <a:fillRect/>
          </a:stretch>
        </p:blipFill>
        <p:spPr bwMode="auto">
          <a:xfrm>
            <a:off x="0" y="4114800"/>
            <a:ext cx="2138363" cy="2743200"/>
          </a:xfrm>
          <a:prstGeom prst="rect">
            <a:avLst/>
          </a:prstGeom>
          <a:noFill/>
          <a:ln w="9525">
            <a:noFill/>
            <a:miter lim="800000"/>
            <a:headEnd/>
            <a:tailEnd/>
          </a:ln>
        </p:spPr>
      </p:pic>
      <p:pic>
        <p:nvPicPr>
          <p:cNvPr id="108550" name="Picture 8"/>
          <p:cNvPicPr>
            <a:picLocks noChangeAspect="1" noChangeArrowheads="1"/>
          </p:cNvPicPr>
          <p:nvPr/>
        </p:nvPicPr>
        <p:blipFill>
          <a:blip r:embed="rId4"/>
          <a:srcRect/>
          <a:stretch>
            <a:fillRect/>
          </a:stretch>
        </p:blipFill>
        <p:spPr bwMode="auto">
          <a:xfrm>
            <a:off x="0" y="2819400"/>
            <a:ext cx="2224088" cy="1350963"/>
          </a:xfrm>
          <a:prstGeom prst="rect">
            <a:avLst/>
          </a:prstGeom>
          <a:noFill/>
          <a:ln w="9525">
            <a:noFill/>
            <a:miter lim="800000"/>
            <a:headEnd/>
            <a:tailEnd/>
          </a:ln>
        </p:spPr>
      </p:pic>
      <p:pic>
        <p:nvPicPr>
          <p:cNvPr id="108551" name="Picture 9"/>
          <p:cNvPicPr>
            <a:picLocks noChangeAspect="1" noChangeArrowheads="1"/>
          </p:cNvPicPr>
          <p:nvPr/>
        </p:nvPicPr>
        <p:blipFill>
          <a:blip r:embed="rId5"/>
          <a:srcRect/>
          <a:stretch>
            <a:fillRect/>
          </a:stretch>
        </p:blipFill>
        <p:spPr bwMode="auto">
          <a:xfrm>
            <a:off x="2133600" y="4419600"/>
            <a:ext cx="3048000" cy="2438400"/>
          </a:xfrm>
          <a:prstGeom prst="rect">
            <a:avLst/>
          </a:prstGeom>
          <a:noFill/>
          <a:ln w="9525">
            <a:noFill/>
            <a:miter lim="800000"/>
            <a:headEnd/>
            <a:tailEnd/>
          </a:ln>
        </p:spPr>
      </p:pic>
      <p:pic>
        <p:nvPicPr>
          <p:cNvPr id="108552" name="Picture 11"/>
          <p:cNvPicPr>
            <a:picLocks noChangeAspect="1" noChangeArrowheads="1"/>
          </p:cNvPicPr>
          <p:nvPr/>
        </p:nvPicPr>
        <p:blipFill>
          <a:blip r:embed="rId6"/>
          <a:srcRect/>
          <a:stretch>
            <a:fillRect/>
          </a:stretch>
        </p:blipFill>
        <p:spPr bwMode="auto">
          <a:xfrm>
            <a:off x="6934200" y="2895600"/>
            <a:ext cx="1535113" cy="1685925"/>
          </a:xfrm>
          <a:prstGeom prst="rect">
            <a:avLst/>
          </a:prstGeom>
          <a:noFill/>
          <a:ln w="9525">
            <a:noFill/>
            <a:miter lim="800000"/>
            <a:headEnd/>
            <a:tailEnd/>
          </a:ln>
        </p:spPr>
      </p:pic>
      <p:pic>
        <p:nvPicPr>
          <p:cNvPr id="108553" name="Picture 12"/>
          <p:cNvPicPr>
            <a:picLocks noChangeAspect="1" noChangeArrowheads="1"/>
          </p:cNvPicPr>
          <p:nvPr/>
        </p:nvPicPr>
        <p:blipFill>
          <a:blip r:embed="rId7"/>
          <a:srcRect/>
          <a:stretch>
            <a:fillRect/>
          </a:stretch>
        </p:blipFill>
        <p:spPr bwMode="auto">
          <a:xfrm>
            <a:off x="5410200" y="2971800"/>
            <a:ext cx="1503363" cy="1638300"/>
          </a:xfrm>
          <a:prstGeom prst="rect">
            <a:avLst/>
          </a:prstGeom>
          <a:noFill/>
          <a:ln w="9525">
            <a:noFill/>
            <a:miter lim="800000"/>
            <a:headEnd/>
            <a:tailEnd/>
          </a:ln>
        </p:spPr>
      </p:pic>
      <p:pic>
        <p:nvPicPr>
          <p:cNvPr id="108554" name="Picture 14"/>
          <p:cNvPicPr>
            <a:picLocks noChangeAspect="1" noChangeArrowheads="1"/>
          </p:cNvPicPr>
          <p:nvPr/>
        </p:nvPicPr>
        <p:blipFill>
          <a:blip r:embed="rId8"/>
          <a:srcRect/>
          <a:stretch>
            <a:fillRect/>
          </a:stretch>
        </p:blipFill>
        <p:spPr bwMode="auto">
          <a:xfrm>
            <a:off x="4038600" y="2971800"/>
            <a:ext cx="1300163" cy="1600200"/>
          </a:xfrm>
          <a:prstGeom prst="rect">
            <a:avLst/>
          </a:prstGeom>
          <a:noFill/>
          <a:ln w="9525">
            <a:noFill/>
            <a:miter lim="800000"/>
            <a:headEnd/>
            <a:tailEnd/>
          </a:ln>
        </p:spPr>
      </p:pic>
      <p:pic>
        <p:nvPicPr>
          <p:cNvPr id="108555" name="Picture 15"/>
          <p:cNvPicPr>
            <a:picLocks noChangeAspect="1" noChangeArrowheads="1"/>
          </p:cNvPicPr>
          <p:nvPr/>
        </p:nvPicPr>
        <p:blipFill>
          <a:blip r:embed="rId9"/>
          <a:srcRect/>
          <a:stretch>
            <a:fillRect/>
          </a:stretch>
        </p:blipFill>
        <p:spPr bwMode="auto">
          <a:xfrm>
            <a:off x="2209800" y="2971800"/>
            <a:ext cx="1785938" cy="148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2"/>
          </p:nvPr>
        </p:nvSpPr>
        <p:spPr/>
        <p:txBody>
          <a:bodyPr/>
          <a:lstStyle/>
          <a:p>
            <a:pPr>
              <a:defRPr/>
            </a:pPr>
            <a:fld id="{9460D072-AAFE-48D9-A26F-D57D8C0B1B01}" type="datetime1">
              <a:rPr lang="en-US"/>
              <a:pPr>
                <a:defRPr/>
              </a:pPr>
              <a:t>9/27/2011</a:t>
            </a:fld>
            <a:endParaRPr lang="en-US"/>
          </a:p>
        </p:txBody>
      </p:sp>
      <p:sp>
        <p:nvSpPr>
          <p:cNvPr id="114690" name="Rectangle 2"/>
          <p:cNvSpPr>
            <a:spLocks noGrp="1"/>
          </p:cNvSpPr>
          <p:nvPr>
            <p:ph type="title"/>
          </p:nvPr>
        </p:nvSpPr>
        <p:spPr bwMode="auto"/>
        <p:txBody>
          <a:bodyPr wrap="square" numCol="1" anchorCtr="0" compatLnSpc="1">
            <a:prstTxWarp prst="textNoShape">
              <a:avLst/>
            </a:prstTxWarp>
          </a:bodyPr>
          <a:lstStyle/>
          <a:p>
            <a:pPr>
              <a:defRPr/>
            </a:pPr>
            <a:r>
              <a:rPr lang="en-US" smtClean="0"/>
              <a:t>College Presentations</a:t>
            </a:r>
          </a:p>
        </p:txBody>
      </p:sp>
      <p:sp>
        <p:nvSpPr>
          <p:cNvPr id="24579" name="Rectangle 3"/>
          <p:cNvSpPr>
            <a:spLocks noGrp="1"/>
          </p:cNvSpPr>
          <p:nvPr>
            <p:ph type="body" idx="1"/>
          </p:nvPr>
        </p:nvSpPr>
        <p:spPr>
          <a:xfrm>
            <a:off x="457200" y="1219200"/>
            <a:ext cx="7620000" cy="5410200"/>
          </a:xfrm>
        </p:spPr>
        <p:txBody>
          <a:bodyPr/>
          <a:lstStyle/>
          <a:p>
            <a:pPr>
              <a:lnSpc>
                <a:spcPct val="90000"/>
              </a:lnSpc>
              <a:buFont typeface="Arial" charset="0"/>
              <a:buNone/>
            </a:pPr>
            <a:r>
              <a:rPr lang="en-US" sz="2000" b="1" smtClean="0"/>
              <a:t>AFTER-SCHOOL in the Counseling office, 258F</a:t>
            </a:r>
          </a:p>
          <a:p>
            <a:pPr>
              <a:lnSpc>
                <a:spcPct val="90000"/>
              </a:lnSpc>
            </a:pPr>
            <a:r>
              <a:rPr lang="en-US" sz="2000" smtClean="0">
                <a:solidFill>
                  <a:schemeClr val="hlink"/>
                </a:solidFill>
              </a:rPr>
              <a:t>Wed, Sept. 28 at 2 pm: San Francisco State University</a:t>
            </a:r>
          </a:p>
          <a:p>
            <a:pPr>
              <a:lnSpc>
                <a:spcPct val="90000"/>
              </a:lnSpc>
            </a:pPr>
            <a:r>
              <a:rPr lang="en-US" sz="2000" smtClean="0">
                <a:solidFill>
                  <a:schemeClr val="hlink"/>
                </a:solidFill>
              </a:rPr>
              <a:t>Mon, Oct. 17 at 3 pm: Smith College</a:t>
            </a:r>
          </a:p>
          <a:p>
            <a:pPr>
              <a:lnSpc>
                <a:spcPct val="90000"/>
              </a:lnSpc>
            </a:pPr>
            <a:r>
              <a:rPr lang="en-US" sz="2000" smtClean="0">
                <a:solidFill>
                  <a:schemeClr val="hlink"/>
                </a:solidFill>
              </a:rPr>
              <a:t>Thurs, Oct. 20 at 3 pm: USC &amp; Whitman College</a:t>
            </a:r>
          </a:p>
          <a:p>
            <a:pPr>
              <a:lnSpc>
                <a:spcPct val="90000"/>
              </a:lnSpc>
            </a:pPr>
            <a:r>
              <a:rPr lang="en-US" sz="2000" smtClean="0">
                <a:solidFill>
                  <a:schemeClr val="hlink"/>
                </a:solidFill>
              </a:rPr>
              <a:t>Mon, Oct. 24 at 3 pm: Amherst College </a:t>
            </a:r>
          </a:p>
          <a:p>
            <a:pPr>
              <a:lnSpc>
                <a:spcPct val="90000"/>
              </a:lnSpc>
            </a:pPr>
            <a:r>
              <a:rPr lang="en-US" sz="2000" smtClean="0">
                <a:solidFill>
                  <a:schemeClr val="hlink"/>
                </a:solidFill>
              </a:rPr>
              <a:t>Tues, Oct. 25 at 3 pm: Dominican University of CA</a:t>
            </a:r>
          </a:p>
          <a:p>
            <a:pPr>
              <a:lnSpc>
                <a:spcPct val="90000"/>
              </a:lnSpc>
            </a:pPr>
            <a:r>
              <a:rPr lang="en-US" sz="2000" smtClean="0">
                <a:solidFill>
                  <a:schemeClr val="hlink"/>
                </a:solidFill>
              </a:rPr>
              <a:t>Tues, Nov. 1 at 3 pm: UCLA</a:t>
            </a:r>
          </a:p>
          <a:p>
            <a:pPr>
              <a:lnSpc>
                <a:spcPct val="90000"/>
              </a:lnSpc>
            </a:pPr>
            <a:r>
              <a:rPr lang="en-US" sz="2000" smtClean="0">
                <a:solidFill>
                  <a:schemeClr val="hlink"/>
                </a:solidFill>
              </a:rPr>
              <a:t>Thurs, Nov. 3 at 2 pm: CSU Sacramento</a:t>
            </a:r>
          </a:p>
          <a:p>
            <a:pPr>
              <a:lnSpc>
                <a:spcPct val="90000"/>
              </a:lnSpc>
            </a:pPr>
            <a:r>
              <a:rPr lang="en-US" sz="2000" smtClean="0">
                <a:solidFill>
                  <a:schemeClr val="hlink"/>
                </a:solidFill>
              </a:rPr>
              <a:t>Wed, Nov. 9 at 2 pm: Cal Poly Pomona </a:t>
            </a:r>
          </a:p>
          <a:p>
            <a:pPr>
              <a:lnSpc>
                <a:spcPct val="90000"/>
              </a:lnSpc>
            </a:pPr>
            <a:endParaRPr lang="en-US" sz="2000" smtClean="0">
              <a:solidFill>
                <a:schemeClr val="hlink"/>
              </a:solidFill>
            </a:endParaRPr>
          </a:p>
          <a:p>
            <a:pPr>
              <a:lnSpc>
                <a:spcPct val="90000"/>
              </a:lnSpc>
            </a:pPr>
            <a:r>
              <a:rPr lang="en-US" sz="2000" b="1" u="sng" smtClean="0"/>
              <a:t>College &amp; Career Expo: College Fair: 60+ colleges</a:t>
            </a:r>
          </a:p>
          <a:p>
            <a:pPr lvl="1">
              <a:lnSpc>
                <a:spcPct val="90000"/>
              </a:lnSpc>
            </a:pPr>
            <a:r>
              <a:rPr lang="en-US" sz="1800" smtClean="0">
                <a:solidFill>
                  <a:schemeClr val="hlink"/>
                </a:solidFill>
              </a:rPr>
              <a:t>Friday, Oct. 14, from 9:30-11:30 a.m. </a:t>
            </a:r>
          </a:p>
          <a:p>
            <a:pPr lvl="2">
              <a:lnSpc>
                <a:spcPct val="90000"/>
              </a:lnSpc>
            </a:pPr>
            <a:r>
              <a:rPr lang="en-US" sz="1600" smtClean="0">
                <a:solidFill>
                  <a:schemeClr val="hlink"/>
                </a:solidFill>
              </a:rPr>
              <a:t>Including: UC, CSU, Private colleges, for a complete list of colleges, go here: galileoweb.org/college</a:t>
            </a:r>
          </a:p>
          <a:p>
            <a:pPr lvl="2">
              <a:lnSpc>
                <a:spcPct val="90000"/>
              </a:lnSpc>
            </a:pPr>
            <a:endParaRPr lang="en-US" sz="1600" smtClean="0">
              <a:solidFill>
                <a:schemeClr val="hlink"/>
              </a:solidFill>
            </a:endParaRPr>
          </a:p>
          <a:p>
            <a:pPr>
              <a:lnSpc>
                <a:spcPct val="90000"/>
              </a:lnSpc>
            </a:pPr>
            <a:r>
              <a:rPr lang="en-US" sz="2000" b="1" smtClean="0"/>
              <a:t>UC Davis college campus field trip: </a:t>
            </a:r>
            <a:r>
              <a:rPr lang="en-US" sz="2000" b="1" smtClean="0">
                <a:solidFill>
                  <a:schemeClr val="hlink"/>
                </a:solidFill>
              </a:rPr>
              <a:t>Wed, Oct. 19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txBox="1">
            <a:spLocks noGrp="1"/>
          </p:cNvSpPr>
          <p:nvPr/>
        </p:nvSpPr>
        <p:spPr>
          <a:xfrm rot="16200000">
            <a:off x="7551738" y="1646237"/>
            <a:ext cx="2438400" cy="365125"/>
          </a:xfrm>
          <a:prstGeom prst="rect">
            <a:avLst/>
          </a:prstGeom>
          <a:noFill/>
        </p:spPr>
        <p:txBody>
          <a:bodyPr anchor="ctr"/>
          <a:lstStyle/>
          <a:p>
            <a:pPr fontAlgn="auto">
              <a:spcBef>
                <a:spcPts val="0"/>
              </a:spcBef>
              <a:spcAft>
                <a:spcPts val="0"/>
              </a:spcAft>
              <a:defRPr/>
            </a:pPr>
            <a:fld id="{57183E00-038E-47DC-B5B2-334D1E649037}" type="datetime1">
              <a:rPr lang="en-US">
                <a:solidFill>
                  <a:schemeClr val="bg2"/>
                </a:solidFill>
                <a:latin typeface="+mn-lt"/>
                <a:cs typeface="+mn-cs"/>
              </a:rPr>
              <a:pPr fontAlgn="auto">
                <a:spcBef>
                  <a:spcPts val="0"/>
                </a:spcBef>
                <a:spcAft>
                  <a:spcPts val="0"/>
                </a:spcAft>
                <a:defRPr/>
              </a:pPr>
              <a:t>9/27/2011</a:t>
            </a:fld>
            <a:endParaRPr lang="en-US">
              <a:solidFill>
                <a:schemeClr val="bg2"/>
              </a:solidFill>
              <a:latin typeface="+mn-lt"/>
              <a:cs typeface="+mn-cs"/>
            </a:endParaRPr>
          </a:p>
        </p:txBody>
      </p:sp>
      <p:sp>
        <p:nvSpPr>
          <p:cNvPr id="113666" name="Rectangle 2"/>
          <p:cNvSpPr>
            <a:spLocks noGrp="1"/>
          </p:cNvSpPr>
          <p:nvPr>
            <p:ph type="title" idx="4294967295"/>
          </p:nvPr>
        </p:nvSpPr>
        <p:spPr bwMode="auto"/>
        <p:txBody>
          <a:bodyPr wrap="square" numCol="1" anchorCtr="0" compatLnSpc="1">
            <a:prstTxWarp prst="textNoShape">
              <a:avLst/>
            </a:prstTxWarp>
          </a:bodyPr>
          <a:lstStyle/>
          <a:p>
            <a:pPr>
              <a:defRPr/>
            </a:pPr>
            <a:r>
              <a:rPr lang="en-US" smtClean="0"/>
              <a:t>College Fair Tips </a:t>
            </a:r>
          </a:p>
        </p:txBody>
      </p:sp>
      <p:sp>
        <p:nvSpPr>
          <p:cNvPr id="25603" name="Rectangle 3"/>
          <p:cNvSpPr>
            <a:spLocks noGrp="1"/>
          </p:cNvSpPr>
          <p:nvPr>
            <p:ph type="body" idx="4294967295"/>
          </p:nvPr>
        </p:nvSpPr>
        <p:spPr>
          <a:xfrm>
            <a:off x="381000" y="1295400"/>
            <a:ext cx="7620000" cy="3124200"/>
          </a:xfrm>
        </p:spPr>
        <p:txBody>
          <a:bodyPr/>
          <a:lstStyle/>
          <a:p>
            <a:pPr>
              <a:lnSpc>
                <a:spcPct val="80000"/>
              </a:lnSpc>
              <a:buFont typeface="Arial" charset="0"/>
              <a:buNone/>
            </a:pPr>
            <a:r>
              <a:rPr lang="en-US" sz="2000" b="1" u="sng" smtClean="0"/>
              <a:t>Before the fair, </a:t>
            </a:r>
            <a:r>
              <a:rPr lang="en-US" sz="2000" b="1" u="sng" smtClean="0">
                <a:solidFill>
                  <a:schemeClr val="hlink"/>
                </a:solidFill>
              </a:rPr>
              <a:t>Research</a:t>
            </a:r>
            <a:r>
              <a:rPr lang="en-US" sz="2000" b="1" u="sng" smtClean="0"/>
              <a:t> the colleges &amp; </a:t>
            </a:r>
            <a:r>
              <a:rPr lang="en-US" sz="2000" b="1" u="sng" smtClean="0">
                <a:solidFill>
                  <a:schemeClr val="hlink"/>
                </a:solidFill>
              </a:rPr>
              <a:t>ask yourself</a:t>
            </a:r>
            <a:r>
              <a:rPr lang="en-US" sz="2000" b="1" u="sng" smtClean="0"/>
              <a:t>: </a:t>
            </a:r>
          </a:p>
          <a:p>
            <a:pPr>
              <a:lnSpc>
                <a:spcPct val="80000"/>
              </a:lnSpc>
            </a:pPr>
            <a:r>
              <a:rPr lang="en-US" sz="2000" smtClean="0"/>
              <a:t>Answer the following questions:</a:t>
            </a:r>
          </a:p>
          <a:p>
            <a:pPr>
              <a:lnSpc>
                <a:spcPct val="80000"/>
              </a:lnSpc>
            </a:pPr>
            <a:r>
              <a:rPr lang="en-US" sz="2000" smtClean="0"/>
              <a:t>Do you want to attend a two- or four-year institution?  Co-ed or single sex?</a:t>
            </a:r>
          </a:p>
          <a:p>
            <a:pPr>
              <a:lnSpc>
                <a:spcPct val="80000"/>
              </a:lnSpc>
            </a:pPr>
            <a:r>
              <a:rPr lang="en-US" sz="2000" smtClean="0"/>
              <a:t>What programs of study are you considering?</a:t>
            </a:r>
          </a:p>
          <a:p>
            <a:pPr>
              <a:lnSpc>
                <a:spcPct val="80000"/>
              </a:lnSpc>
            </a:pPr>
            <a:r>
              <a:rPr lang="en-US" sz="2000" smtClean="0"/>
              <a:t>Do you wish to participate in any extra-curricular activities or athletics?</a:t>
            </a:r>
          </a:p>
          <a:p>
            <a:pPr>
              <a:lnSpc>
                <a:spcPct val="80000"/>
              </a:lnSpc>
            </a:pPr>
            <a:r>
              <a:rPr lang="en-US" sz="2000" smtClean="0"/>
              <a:t>Do you want to attend a school in an urban, suburban or rural place?</a:t>
            </a:r>
          </a:p>
          <a:p>
            <a:pPr>
              <a:lnSpc>
                <a:spcPct val="80000"/>
              </a:lnSpc>
            </a:pPr>
            <a:r>
              <a:rPr lang="en-US" sz="2000" smtClean="0"/>
              <a:t>Do you require any special services (i.e. tutoring, note takers, readers, TDD or interpreters)?</a:t>
            </a:r>
          </a:p>
          <a:p>
            <a:pPr>
              <a:lnSpc>
                <a:spcPct val="80000"/>
              </a:lnSpc>
            </a:pPr>
            <a:r>
              <a:rPr lang="en-US" sz="2000" smtClean="0"/>
              <a:t>Discuss your college plans with your counselor, family, teachers and friends.</a:t>
            </a:r>
          </a:p>
          <a:p>
            <a:pPr>
              <a:lnSpc>
                <a:spcPct val="80000"/>
              </a:lnSpc>
            </a:pPr>
            <a:r>
              <a:rPr lang="en-US" sz="2000" smtClean="0"/>
              <a:t>Research your colleges of interest on the Internet</a:t>
            </a:r>
            <a:r>
              <a:rPr lang="en-US" sz="1800" smtClean="0"/>
              <a:t> </a:t>
            </a:r>
          </a:p>
          <a:p>
            <a:pPr>
              <a:lnSpc>
                <a:spcPct val="80000"/>
              </a:lnSpc>
            </a:pPr>
            <a:endParaRPr lang="en-US" sz="1800" smtClean="0"/>
          </a:p>
        </p:txBody>
      </p:sp>
      <p:sp>
        <p:nvSpPr>
          <p:cNvPr id="25604" name="Rectangle 4"/>
          <p:cNvSpPr>
            <a:spLocks noChangeArrowheads="1"/>
          </p:cNvSpPr>
          <p:nvPr/>
        </p:nvSpPr>
        <p:spPr bwMode="auto">
          <a:xfrm>
            <a:off x="381000" y="5410200"/>
            <a:ext cx="7391400" cy="1190625"/>
          </a:xfrm>
          <a:prstGeom prst="rect">
            <a:avLst/>
          </a:prstGeom>
          <a:solidFill>
            <a:srgbClr val="FFFFFF"/>
          </a:solidFill>
          <a:ln w="9525">
            <a:noFill/>
            <a:miter lim="800000"/>
            <a:headEnd/>
            <a:tailEnd/>
          </a:ln>
        </p:spPr>
        <p:txBody>
          <a:bodyPr anchor="ctr">
            <a:spAutoFit/>
          </a:bodyPr>
          <a:lstStyle/>
          <a:p>
            <a:r>
              <a:rPr lang="en-US" sz="1800" b="1" u="sng"/>
              <a:t>At the Fair...</a:t>
            </a:r>
            <a:endParaRPr lang="en-US" sz="1800" u="sng"/>
          </a:p>
          <a:p>
            <a:r>
              <a:rPr lang="en-US" sz="1800"/>
              <a:t>1. Introduce yourself, ask questions. </a:t>
            </a:r>
          </a:p>
          <a:p>
            <a:r>
              <a:rPr lang="en-US" sz="1800"/>
              <a:t>2. Get college representative contact information for follow-up. </a:t>
            </a:r>
          </a:p>
          <a:p>
            <a:pPr algn="ctr" eaLnBrk="0" hangingPunct="0"/>
            <a:endParaRPr lang="en-US" sz="18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2"/>
          </p:nvPr>
        </p:nvSpPr>
        <p:spPr/>
        <p:txBody>
          <a:bodyPr/>
          <a:lstStyle/>
          <a:p>
            <a:pPr>
              <a:defRPr/>
            </a:pPr>
            <a:fld id="{B4821396-3545-408F-8F77-5785F92D379A}" type="datetime1">
              <a:rPr lang="en-US"/>
              <a:pPr>
                <a:defRPr/>
              </a:pPr>
              <a:t>9/27/2011</a:t>
            </a:fld>
            <a:endParaRPr lang="en-US"/>
          </a:p>
        </p:txBody>
      </p:sp>
      <p:sp>
        <p:nvSpPr>
          <p:cNvPr id="134146" name="Rectangle 2"/>
          <p:cNvSpPr>
            <a:spLocks noGrp="1"/>
          </p:cNvSpPr>
          <p:nvPr>
            <p:ph type="title"/>
          </p:nvPr>
        </p:nvSpPr>
        <p:spPr bwMode="auto"/>
        <p:txBody>
          <a:bodyPr wrap="square" numCol="1" anchorCtr="0" compatLnSpc="1">
            <a:prstTxWarp prst="textNoShape">
              <a:avLst/>
            </a:prstTxWarp>
          </a:bodyPr>
          <a:lstStyle/>
          <a:p>
            <a:pPr>
              <a:defRPr/>
            </a:pPr>
            <a:r>
              <a:rPr lang="en-US" smtClean="0"/>
              <a:t>College Workshops, Rm 104</a:t>
            </a:r>
          </a:p>
        </p:txBody>
      </p:sp>
      <p:sp>
        <p:nvSpPr>
          <p:cNvPr id="26627" name="Rectangle 3"/>
          <p:cNvSpPr>
            <a:spLocks noGrp="1"/>
          </p:cNvSpPr>
          <p:nvPr>
            <p:ph type="body" idx="1"/>
          </p:nvPr>
        </p:nvSpPr>
        <p:spPr>
          <a:xfrm>
            <a:off x="457200" y="1371600"/>
            <a:ext cx="7620000" cy="5029200"/>
          </a:xfrm>
        </p:spPr>
        <p:txBody>
          <a:bodyPr/>
          <a:lstStyle/>
          <a:p>
            <a:r>
              <a:rPr lang="en-US" smtClean="0"/>
              <a:t>Tentative Dates, After-school in Computer Lab 104</a:t>
            </a:r>
          </a:p>
          <a:p>
            <a:pPr lvl="1"/>
            <a:r>
              <a:rPr lang="en-US" b="1" smtClean="0">
                <a:solidFill>
                  <a:srgbClr val="0A0A98"/>
                </a:solidFill>
              </a:rPr>
              <a:t>Wednesday, Oct. 26 </a:t>
            </a:r>
          </a:p>
          <a:p>
            <a:pPr lvl="1"/>
            <a:r>
              <a:rPr lang="en-US" b="1" smtClean="0">
                <a:solidFill>
                  <a:srgbClr val="0A0A98"/>
                </a:solidFill>
              </a:rPr>
              <a:t>Wednesday, Nov. 2</a:t>
            </a:r>
          </a:p>
          <a:p>
            <a:pPr lvl="1"/>
            <a:r>
              <a:rPr lang="en-US" b="1" smtClean="0">
                <a:solidFill>
                  <a:srgbClr val="0A0A98"/>
                </a:solidFill>
              </a:rPr>
              <a:t>Thursday, Nov. 10</a:t>
            </a:r>
          </a:p>
          <a:p>
            <a:pPr lvl="1"/>
            <a:r>
              <a:rPr lang="en-US" b="1" smtClean="0">
                <a:solidFill>
                  <a:srgbClr val="0A0A98"/>
                </a:solidFill>
              </a:rPr>
              <a:t>Wednesday, Nov. 16</a:t>
            </a:r>
          </a:p>
          <a:p>
            <a:pPr lvl="1"/>
            <a:r>
              <a:rPr lang="en-US" b="1" smtClean="0">
                <a:solidFill>
                  <a:srgbClr val="0A0A98"/>
                </a:solidFill>
              </a:rPr>
              <a:t>Thursday, Nov. 17</a:t>
            </a:r>
          </a:p>
          <a:p>
            <a:pPr lvl="1"/>
            <a:r>
              <a:rPr lang="en-US" b="1" smtClean="0">
                <a:solidFill>
                  <a:srgbClr val="0A0A98"/>
                </a:solidFill>
              </a:rPr>
              <a:t>Monday, Nov. 21</a:t>
            </a:r>
          </a:p>
          <a:p>
            <a:pPr lvl="1"/>
            <a:r>
              <a:rPr lang="en-US" b="1" smtClean="0">
                <a:solidFill>
                  <a:srgbClr val="0A0A98"/>
                </a:solidFill>
              </a:rPr>
              <a:t>Tuesday, Nov. 22</a:t>
            </a:r>
          </a:p>
          <a:p>
            <a:pPr lvl="1"/>
            <a:r>
              <a:rPr lang="en-US" b="1" smtClean="0">
                <a:solidFill>
                  <a:schemeClr val="hlink"/>
                </a:solidFill>
              </a:rPr>
              <a:t>Monday, Nov. 28</a:t>
            </a:r>
          </a:p>
          <a:p>
            <a:pPr lvl="1"/>
            <a:r>
              <a:rPr lang="en-US" b="1" smtClean="0">
                <a:solidFill>
                  <a:schemeClr val="hlink"/>
                </a:solidFill>
              </a:rPr>
              <a:t>Tuesday, Nov. 29</a:t>
            </a:r>
          </a:p>
          <a:p>
            <a:pPr lvl="1"/>
            <a:r>
              <a:rPr lang="en-US" b="1" u="sng" smtClean="0">
                <a:solidFill>
                  <a:schemeClr val="hlink"/>
                </a:solidFill>
              </a:rPr>
              <a:t>DEADLINE for UC/CSU on November 30. </a:t>
            </a:r>
          </a:p>
          <a:p>
            <a:pPr lvl="1"/>
            <a:r>
              <a:rPr lang="en-US" b="1" smtClean="0">
                <a:solidFill>
                  <a:schemeClr val="hlink"/>
                </a:solidFill>
              </a:rPr>
              <a:t>Aim to finish applications before Nov. 22  </a:t>
            </a:r>
          </a:p>
        </p:txBody>
      </p:sp>
      <p:pic>
        <p:nvPicPr>
          <p:cNvPr id="134148" name="Picture 4"/>
          <p:cNvPicPr>
            <a:picLocks noChangeAspect="1" noChangeArrowheads="1"/>
          </p:cNvPicPr>
          <p:nvPr/>
        </p:nvPicPr>
        <p:blipFill>
          <a:blip r:embed="rId2"/>
          <a:srcRect/>
          <a:stretch>
            <a:fillRect/>
          </a:stretch>
        </p:blipFill>
        <p:spPr bwMode="auto">
          <a:xfrm>
            <a:off x="5786438" y="4038600"/>
            <a:ext cx="3357562" cy="2544763"/>
          </a:xfrm>
          <a:prstGeom prst="rect">
            <a:avLst/>
          </a:prstGeom>
          <a:noFill/>
          <a:ln w="9525">
            <a:noFill/>
            <a:miter lim="800000"/>
            <a:headEnd/>
            <a:tailEnd/>
          </a:ln>
        </p:spPr>
      </p:pic>
      <p:pic>
        <p:nvPicPr>
          <p:cNvPr id="26629" name="Picture 5"/>
          <p:cNvPicPr>
            <a:picLocks noChangeAspect="1" noChangeArrowheads="1"/>
          </p:cNvPicPr>
          <p:nvPr/>
        </p:nvPicPr>
        <p:blipFill>
          <a:blip r:embed="rId3"/>
          <a:srcRect/>
          <a:stretch>
            <a:fillRect/>
          </a:stretch>
        </p:blipFill>
        <p:spPr bwMode="auto">
          <a:xfrm>
            <a:off x="3886200" y="2057400"/>
            <a:ext cx="3662363" cy="241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4148"/>
                                        </p:tgtEl>
                                        <p:attrNameLst>
                                          <p:attrName>style.visibility</p:attrName>
                                        </p:attrNameLst>
                                      </p:cBhvr>
                                      <p:to>
                                        <p:strVal val="visible"/>
                                      </p:to>
                                    </p:set>
                                    <p:animEffect transition="in" filter="blinds(horizontal)">
                                      <p:cBhvr>
                                        <p:cTn id="7" dur="500"/>
                                        <p:tgtEl>
                                          <p:spTgt spid="134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1655</TotalTime>
  <Words>2783</Words>
  <Application>Microsoft Office PowerPoint</Application>
  <PresentationFormat>On-screen Show (4:3)</PresentationFormat>
  <Paragraphs>659</Paragraphs>
  <Slides>60</Slides>
  <Notes>1</Notes>
  <HiddenSlides>0</HiddenSlides>
  <MMClips>0</MMClips>
  <ScaleCrop>false</ScaleCrop>
  <HeadingPairs>
    <vt:vector size="8" baseType="variant">
      <vt:variant>
        <vt:lpstr>Fonts Used</vt:lpstr>
      </vt:variant>
      <vt:variant>
        <vt:i4>11</vt:i4>
      </vt:variant>
      <vt:variant>
        <vt:lpstr>Design Template</vt:lpstr>
      </vt:variant>
      <vt:variant>
        <vt:i4>1</vt:i4>
      </vt:variant>
      <vt:variant>
        <vt:lpstr>Embedded OLE Servers</vt:lpstr>
      </vt:variant>
      <vt:variant>
        <vt:i4>1</vt:i4>
      </vt:variant>
      <vt:variant>
        <vt:lpstr>Slide Titles</vt:lpstr>
      </vt:variant>
      <vt:variant>
        <vt:i4>60</vt:i4>
      </vt:variant>
    </vt:vector>
  </HeadingPairs>
  <TitlesOfParts>
    <vt:vector size="73" baseType="lpstr">
      <vt:lpstr>Arial</vt:lpstr>
      <vt:lpstr>Cambria</vt:lpstr>
      <vt:lpstr>Calibri</vt:lpstr>
      <vt:lpstr>Wingdings</vt:lpstr>
      <vt:lpstr>新細明體</vt:lpstr>
      <vt:lpstr>Times New Roman</vt:lpstr>
      <vt:lpstr>宋体</vt:lpstr>
      <vt:lpstr>Garamond</vt:lpstr>
      <vt:lpstr>Wingdings 2</vt:lpstr>
      <vt:lpstr>American Typewriter</vt:lpstr>
      <vt:lpstr>MS PGothic</vt:lpstr>
      <vt:lpstr>Adjacency</vt:lpstr>
      <vt:lpstr>Chart</vt:lpstr>
      <vt:lpstr> College Presentation  </vt:lpstr>
      <vt:lpstr>Your Story</vt:lpstr>
      <vt:lpstr>Slide 3</vt:lpstr>
      <vt:lpstr>Bai’s story</vt:lpstr>
      <vt:lpstr>College Ambassadors </vt:lpstr>
      <vt:lpstr>Summary of Deadlines: </vt:lpstr>
      <vt:lpstr>College Presentations</vt:lpstr>
      <vt:lpstr>College Fair Tips </vt:lpstr>
      <vt:lpstr>College Workshops, Rm 104</vt:lpstr>
      <vt:lpstr>College Admission Requirements</vt:lpstr>
      <vt:lpstr>Fee-Waivers: College Apps</vt:lpstr>
      <vt:lpstr>EOP: Educational Opportunity Program </vt:lpstr>
      <vt:lpstr>Letter of Recommendation</vt:lpstr>
      <vt:lpstr>SAT, ACT Test Dates</vt:lpstr>
      <vt:lpstr>Sending SAT/ACT Scores</vt:lpstr>
      <vt:lpstr>SAT II Subjects: Optional</vt:lpstr>
      <vt:lpstr>SAT vs. ACT</vt:lpstr>
      <vt:lpstr>Subject Requirements</vt:lpstr>
      <vt:lpstr>What are the rules on repeating courses? </vt:lpstr>
      <vt:lpstr>Calculating UC &amp; CSU GPA</vt:lpstr>
      <vt:lpstr>Slide 21</vt:lpstr>
      <vt:lpstr>UC Review Process</vt:lpstr>
      <vt:lpstr>Comprehensive Review</vt:lpstr>
      <vt:lpstr>Personal Statement </vt:lpstr>
      <vt:lpstr>UC Personal Statement Prompt</vt:lpstr>
      <vt:lpstr>Slide 26</vt:lpstr>
      <vt:lpstr>Important Tips </vt:lpstr>
      <vt:lpstr>CSU: ELM/EPT exams</vt:lpstr>
      <vt:lpstr>Financial-Aid &amp; Scholarship </vt:lpstr>
      <vt:lpstr>Free application for Federal Student Aid: Fafsa.gov</vt:lpstr>
      <vt:lpstr>How to Choose a College?</vt:lpstr>
      <vt:lpstr>California Colleges </vt:lpstr>
      <vt:lpstr>College Board: </vt:lpstr>
      <vt:lpstr>Slide 34</vt:lpstr>
      <vt:lpstr>Slide 35</vt:lpstr>
      <vt:lpstr> University of California</vt:lpstr>
      <vt:lpstr>California State University</vt:lpstr>
      <vt:lpstr>Community Colleges</vt:lpstr>
      <vt:lpstr>Slide 39</vt:lpstr>
      <vt:lpstr>Slide 40</vt:lpstr>
      <vt:lpstr>Universityofcalifornia.edu/admissions/ </vt:lpstr>
      <vt:lpstr>csumentor.edu</vt:lpstr>
      <vt:lpstr>Slide 43</vt:lpstr>
      <vt:lpstr>456 private colleges</vt:lpstr>
      <vt:lpstr>Early Decision, Action vs. Regular</vt:lpstr>
      <vt:lpstr>Community College </vt:lpstr>
      <vt:lpstr>Slide 47</vt:lpstr>
      <vt:lpstr>The Admission Process</vt:lpstr>
      <vt:lpstr>Transfer</vt:lpstr>
      <vt:lpstr>Admission Criteria for Transferring Juniors</vt:lpstr>
      <vt:lpstr> UC Student Retention &amp;  Graduation Rates</vt:lpstr>
      <vt:lpstr>Strong Priority is Given to Transfers from the California Community Colleges</vt:lpstr>
      <vt:lpstr>The Importance of Major Preparation</vt:lpstr>
      <vt:lpstr>‘Best Advice’ for YOU</vt:lpstr>
      <vt:lpstr>Sports &amp; Study Abroad </vt:lpstr>
      <vt:lpstr>Students choose community college … specialized training</vt:lpstr>
      <vt:lpstr>Career Opportunities</vt:lpstr>
      <vt:lpstr>Comprehensive Support Services</vt:lpstr>
      <vt:lpstr>Who enrolls in Community College?</vt:lpstr>
      <vt:lpstr>Thank YOU!</vt:lpstr>
    </vt:vector>
  </TitlesOfParts>
  <Company>SFUSD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hawkinsb</dc:creator>
  <cp:lastModifiedBy>AACE TS</cp:lastModifiedBy>
  <cp:revision>40</cp:revision>
  <dcterms:created xsi:type="dcterms:W3CDTF">2011-09-20T17:11:54Z</dcterms:created>
  <dcterms:modified xsi:type="dcterms:W3CDTF">2011-09-27T08:18:44Z</dcterms:modified>
</cp:coreProperties>
</file>